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4"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6"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4C7DD0-B8AD-5D25-BE98-0F27285C43AB}" name="Bush, Jenny" initials="BJ" userId="S::jennybush@vt.edu::4fabd4ad-6539-43d6-9fed-45eb6caf4f1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44"/>
    <p:restoredTop sz="85210"/>
  </p:normalViewPr>
  <p:slideViewPr>
    <p:cSldViewPr snapToGrid="0" snapToObjects="1">
      <p:cViewPr varScale="1">
        <p:scale>
          <a:sx n="120" d="100"/>
          <a:sy n="120" d="100"/>
        </p:scale>
        <p:origin x="200" y="4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B596AC1-F28B-4068-B594-A40BBAE58441}"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1AA621FE-1DF5-4926-960C-0944E390E09E}">
      <dgm:prSet/>
      <dgm:spPr/>
      <dgm:t>
        <a:bodyPr/>
        <a:lstStyle/>
        <a:p>
          <a:r>
            <a:rPr lang="en-US"/>
            <a:t>Executive Summary</a:t>
          </a:r>
        </a:p>
      </dgm:t>
    </dgm:pt>
    <dgm:pt modelId="{9408472E-7D46-4F72-8899-E7DA53E8EE5C}" type="parTrans" cxnId="{EC7A00D4-6044-4890-848B-63A0583FB35B}">
      <dgm:prSet/>
      <dgm:spPr/>
      <dgm:t>
        <a:bodyPr/>
        <a:lstStyle/>
        <a:p>
          <a:endParaRPr lang="en-US"/>
        </a:p>
      </dgm:t>
    </dgm:pt>
    <dgm:pt modelId="{9C0AE1F5-1E5A-40DB-B7BC-3C2BEC3FBEAC}" type="sibTrans" cxnId="{EC7A00D4-6044-4890-848B-63A0583FB35B}">
      <dgm:prSet/>
      <dgm:spPr/>
      <dgm:t>
        <a:bodyPr/>
        <a:lstStyle/>
        <a:p>
          <a:endParaRPr lang="en-US"/>
        </a:p>
      </dgm:t>
    </dgm:pt>
    <dgm:pt modelId="{72752305-A5C4-4715-9216-DDAD5B26E77D}">
      <dgm:prSet/>
      <dgm:spPr/>
      <dgm:t>
        <a:bodyPr/>
        <a:lstStyle/>
        <a:p>
          <a:r>
            <a:rPr lang="en-US"/>
            <a:t>Introduction</a:t>
          </a:r>
        </a:p>
      </dgm:t>
    </dgm:pt>
    <dgm:pt modelId="{66EE3914-3748-429F-811D-F2BF5C6A4712}" type="parTrans" cxnId="{056A28C0-0ADB-452A-90DA-5C74F3507CE3}">
      <dgm:prSet/>
      <dgm:spPr/>
      <dgm:t>
        <a:bodyPr/>
        <a:lstStyle/>
        <a:p>
          <a:endParaRPr lang="en-US"/>
        </a:p>
      </dgm:t>
    </dgm:pt>
    <dgm:pt modelId="{385095B8-AD4E-45D3-A1D4-9238ADDB8AC9}" type="sibTrans" cxnId="{056A28C0-0ADB-452A-90DA-5C74F3507CE3}">
      <dgm:prSet/>
      <dgm:spPr/>
      <dgm:t>
        <a:bodyPr/>
        <a:lstStyle/>
        <a:p>
          <a:endParaRPr lang="en-US"/>
        </a:p>
      </dgm:t>
    </dgm:pt>
    <dgm:pt modelId="{445A27E3-B470-44E5-8C4F-ADA324CCD0B4}">
      <dgm:prSet/>
      <dgm:spPr/>
      <dgm:t>
        <a:bodyPr/>
        <a:lstStyle/>
        <a:p>
          <a:r>
            <a:rPr lang="en-US"/>
            <a:t>Methodology</a:t>
          </a:r>
        </a:p>
      </dgm:t>
    </dgm:pt>
    <dgm:pt modelId="{2A773E87-5038-4FD2-B995-2693847EA272}" type="parTrans" cxnId="{3688FACF-ADEC-4F8B-B88B-2E7EE2E68048}">
      <dgm:prSet/>
      <dgm:spPr/>
      <dgm:t>
        <a:bodyPr/>
        <a:lstStyle/>
        <a:p>
          <a:endParaRPr lang="en-US"/>
        </a:p>
      </dgm:t>
    </dgm:pt>
    <dgm:pt modelId="{030BF54F-6C4E-45F7-BA90-BB8046F07C97}" type="sibTrans" cxnId="{3688FACF-ADEC-4F8B-B88B-2E7EE2E68048}">
      <dgm:prSet/>
      <dgm:spPr/>
      <dgm:t>
        <a:bodyPr/>
        <a:lstStyle/>
        <a:p>
          <a:endParaRPr lang="en-US"/>
        </a:p>
      </dgm:t>
    </dgm:pt>
    <dgm:pt modelId="{2E5EA831-68F7-4758-B43C-E6BF6C538706}">
      <dgm:prSet/>
      <dgm:spPr/>
      <dgm:t>
        <a:bodyPr/>
        <a:lstStyle/>
        <a:p>
          <a:r>
            <a:rPr lang="en-US"/>
            <a:t>Results</a:t>
          </a:r>
        </a:p>
      </dgm:t>
    </dgm:pt>
    <dgm:pt modelId="{CAA71F18-C265-4E4D-990C-4B0B5D62ED5C}" type="parTrans" cxnId="{F4BA8072-357C-45DD-98D6-2BAA891D4170}">
      <dgm:prSet/>
      <dgm:spPr/>
      <dgm:t>
        <a:bodyPr/>
        <a:lstStyle/>
        <a:p>
          <a:endParaRPr lang="en-US"/>
        </a:p>
      </dgm:t>
    </dgm:pt>
    <dgm:pt modelId="{E3BE95EB-455A-4851-907F-874FF59F78AC}" type="sibTrans" cxnId="{F4BA8072-357C-45DD-98D6-2BAA891D4170}">
      <dgm:prSet/>
      <dgm:spPr/>
      <dgm:t>
        <a:bodyPr/>
        <a:lstStyle/>
        <a:p>
          <a:endParaRPr lang="en-US"/>
        </a:p>
      </dgm:t>
    </dgm:pt>
    <dgm:pt modelId="{20086AA1-0F3F-419C-8AAB-090433A083C7}">
      <dgm:prSet/>
      <dgm:spPr/>
      <dgm:t>
        <a:bodyPr/>
        <a:lstStyle/>
        <a:p>
          <a:r>
            <a:rPr lang="en-US"/>
            <a:t>Conclusion</a:t>
          </a:r>
        </a:p>
      </dgm:t>
    </dgm:pt>
    <dgm:pt modelId="{492377EB-B036-43FF-A995-9CE5E1D071E7}" type="parTrans" cxnId="{F75429CD-A0C3-49BC-BEBD-034892492E2A}">
      <dgm:prSet/>
      <dgm:spPr/>
      <dgm:t>
        <a:bodyPr/>
        <a:lstStyle/>
        <a:p>
          <a:endParaRPr lang="en-US"/>
        </a:p>
      </dgm:t>
    </dgm:pt>
    <dgm:pt modelId="{67074C7B-F88F-48A8-9CA4-0CF5F3ACAFEE}" type="sibTrans" cxnId="{F75429CD-A0C3-49BC-BEBD-034892492E2A}">
      <dgm:prSet/>
      <dgm:spPr/>
      <dgm:t>
        <a:bodyPr/>
        <a:lstStyle/>
        <a:p>
          <a:endParaRPr lang="en-US"/>
        </a:p>
      </dgm:t>
    </dgm:pt>
    <dgm:pt modelId="{6FDD74C2-A65C-4DF5-BC13-08F8BE06C61B}">
      <dgm:prSet/>
      <dgm:spPr/>
      <dgm:t>
        <a:bodyPr/>
        <a:lstStyle/>
        <a:p>
          <a:r>
            <a:rPr lang="en-US"/>
            <a:t>Appendix</a:t>
          </a:r>
        </a:p>
      </dgm:t>
    </dgm:pt>
    <dgm:pt modelId="{3844FF05-6337-49DE-92C7-6DFB71735F0B}" type="parTrans" cxnId="{7C965530-C6D0-4054-B2C5-6520BD2E8E08}">
      <dgm:prSet/>
      <dgm:spPr/>
      <dgm:t>
        <a:bodyPr/>
        <a:lstStyle/>
        <a:p>
          <a:endParaRPr lang="en-US"/>
        </a:p>
      </dgm:t>
    </dgm:pt>
    <dgm:pt modelId="{181CCEB3-C36D-41EE-9A34-179FDCD70159}" type="sibTrans" cxnId="{7C965530-C6D0-4054-B2C5-6520BD2E8E08}">
      <dgm:prSet/>
      <dgm:spPr/>
      <dgm:t>
        <a:bodyPr/>
        <a:lstStyle/>
        <a:p>
          <a:endParaRPr lang="en-US"/>
        </a:p>
      </dgm:t>
    </dgm:pt>
    <dgm:pt modelId="{D4A20848-1828-48E9-B6F9-E785DC0942D2}" type="pres">
      <dgm:prSet presAssocID="{3B596AC1-F28B-4068-B594-A40BBAE58441}" presName="root" presStyleCnt="0">
        <dgm:presLayoutVars>
          <dgm:dir/>
          <dgm:resizeHandles val="exact"/>
        </dgm:presLayoutVars>
      </dgm:prSet>
      <dgm:spPr/>
    </dgm:pt>
    <dgm:pt modelId="{0C550D57-4B94-4E0D-8E85-EA6BE8AC4A02}" type="pres">
      <dgm:prSet presAssocID="{1AA621FE-1DF5-4926-960C-0944E390E09E}" presName="compNode" presStyleCnt="0"/>
      <dgm:spPr/>
    </dgm:pt>
    <dgm:pt modelId="{F43867DC-A270-423A-90D3-A4DF2734B94E}" type="pres">
      <dgm:prSet presAssocID="{1AA621FE-1DF5-4926-960C-0944E390E09E}" presName="bgRect" presStyleLbl="bgShp" presStyleIdx="0" presStyleCnt="6"/>
      <dgm:spPr/>
    </dgm:pt>
    <dgm:pt modelId="{7EB6F29B-037A-4335-877D-79E2B12B168C}" type="pres">
      <dgm:prSet presAssocID="{1AA621FE-1DF5-4926-960C-0944E390E09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2D727CE0-45A2-4CEF-B886-BFB96B35B0F1}" type="pres">
      <dgm:prSet presAssocID="{1AA621FE-1DF5-4926-960C-0944E390E09E}" presName="spaceRect" presStyleCnt="0"/>
      <dgm:spPr/>
    </dgm:pt>
    <dgm:pt modelId="{CD0EF251-1A41-4472-8053-0DA058C6B75F}" type="pres">
      <dgm:prSet presAssocID="{1AA621FE-1DF5-4926-960C-0944E390E09E}" presName="parTx" presStyleLbl="revTx" presStyleIdx="0" presStyleCnt="6">
        <dgm:presLayoutVars>
          <dgm:chMax val="0"/>
          <dgm:chPref val="0"/>
        </dgm:presLayoutVars>
      </dgm:prSet>
      <dgm:spPr/>
    </dgm:pt>
    <dgm:pt modelId="{9086C424-09CD-4E01-BB97-9F1135B7FEC1}" type="pres">
      <dgm:prSet presAssocID="{9C0AE1F5-1E5A-40DB-B7BC-3C2BEC3FBEAC}" presName="sibTrans" presStyleCnt="0"/>
      <dgm:spPr/>
    </dgm:pt>
    <dgm:pt modelId="{680DADC4-23D6-4E70-8BB6-A07FC6EB000F}" type="pres">
      <dgm:prSet presAssocID="{72752305-A5C4-4715-9216-DDAD5B26E77D}" presName="compNode" presStyleCnt="0"/>
      <dgm:spPr/>
    </dgm:pt>
    <dgm:pt modelId="{47F69D5E-7E7D-48E5-B72D-76EA60DF28E2}" type="pres">
      <dgm:prSet presAssocID="{72752305-A5C4-4715-9216-DDAD5B26E77D}" presName="bgRect" presStyleLbl="bgShp" presStyleIdx="1" presStyleCnt="6"/>
      <dgm:spPr/>
    </dgm:pt>
    <dgm:pt modelId="{BA86CFA8-3B47-421E-B9A9-BB4DD3C0189E}" type="pres">
      <dgm:prSet presAssocID="{72752305-A5C4-4715-9216-DDAD5B26E77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0BFF0D26-5A7C-4FA5-8B43-C17035137DF8}" type="pres">
      <dgm:prSet presAssocID="{72752305-A5C4-4715-9216-DDAD5B26E77D}" presName="spaceRect" presStyleCnt="0"/>
      <dgm:spPr/>
    </dgm:pt>
    <dgm:pt modelId="{DB718C67-8966-44DB-A030-3747EB3FDA2B}" type="pres">
      <dgm:prSet presAssocID="{72752305-A5C4-4715-9216-DDAD5B26E77D}" presName="parTx" presStyleLbl="revTx" presStyleIdx="1" presStyleCnt="6">
        <dgm:presLayoutVars>
          <dgm:chMax val="0"/>
          <dgm:chPref val="0"/>
        </dgm:presLayoutVars>
      </dgm:prSet>
      <dgm:spPr/>
    </dgm:pt>
    <dgm:pt modelId="{328F2D7B-2F25-4CEB-9908-DB4C21383E54}" type="pres">
      <dgm:prSet presAssocID="{385095B8-AD4E-45D3-A1D4-9238ADDB8AC9}" presName="sibTrans" presStyleCnt="0"/>
      <dgm:spPr/>
    </dgm:pt>
    <dgm:pt modelId="{DC40F444-C916-4703-95A9-E144B58FC1EA}" type="pres">
      <dgm:prSet presAssocID="{445A27E3-B470-44E5-8C4F-ADA324CCD0B4}" presName="compNode" presStyleCnt="0"/>
      <dgm:spPr/>
    </dgm:pt>
    <dgm:pt modelId="{9A6A7412-7087-4B43-A015-3364AFC77761}" type="pres">
      <dgm:prSet presAssocID="{445A27E3-B470-44E5-8C4F-ADA324CCD0B4}" presName="bgRect" presStyleLbl="bgShp" presStyleIdx="2" presStyleCnt="6"/>
      <dgm:spPr/>
    </dgm:pt>
    <dgm:pt modelId="{17694195-6CDB-468A-B321-B6AB9F5B01C4}" type="pres">
      <dgm:prSet presAssocID="{445A27E3-B470-44E5-8C4F-ADA324CCD0B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415CAEDD-87E8-4AB3-9C7B-0829D5B1F662}" type="pres">
      <dgm:prSet presAssocID="{445A27E3-B470-44E5-8C4F-ADA324CCD0B4}" presName="spaceRect" presStyleCnt="0"/>
      <dgm:spPr/>
    </dgm:pt>
    <dgm:pt modelId="{B9446112-0A1E-4331-91D8-E357F0DC904C}" type="pres">
      <dgm:prSet presAssocID="{445A27E3-B470-44E5-8C4F-ADA324CCD0B4}" presName="parTx" presStyleLbl="revTx" presStyleIdx="2" presStyleCnt="6">
        <dgm:presLayoutVars>
          <dgm:chMax val="0"/>
          <dgm:chPref val="0"/>
        </dgm:presLayoutVars>
      </dgm:prSet>
      <dgm:spPr/>
    </dgm:pt>
    <dgm:pt modelId="{B37DEDF2-CF69-48AB-94F8-EA17C6657843}" type="pres">
      <dgm:prSet presAssocID="{030BF54F-6C4E-45F7-BA90-BB8046F07C97}" presName="sibTrans" presStyleCnt="0"/>
      <dgm:spPr/>
    </dgm:pt>
    <dgm:pt modelId="{6739501C-B8AE-4215-BC89-95994A72E32E}" type="pres">
      <dgm:prSet presAssocID="{2E5EA831-68F7-4758-B43C-E6BF6C538706}" presName="compNode" presStyleCnt="0"/>
      <dgm:spPr/>
    </dgm:pt>
    <dgm:pt modelId="{F27765C9-52FD-4FBF-A90A-2CEE83701775}" type="pres">
      <dgm:prSet presAssocID="{2E5EA831-68F7-4758-B43C-E6BF6C538706}" presName="bgRect" presStyleLbl="bgShp" presStyleIdx="3" presStyleCnt="6"/>
      <dgm:spPr/>
    </dgm:pt>
    <dgm:pt modelId="{E68EACE3-EDED-4769-8D0C-8C1F7FF3C7B2}" type="pres">
      <dgm:prSet presAssocID="{2E5EA831-68F7-4758-B43C-E6BF6C53870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96DD0188-2CF0-405D-81B9-94C60EF758F7}" type="pres">
      <dgm:prSet presAssocID="{2E5EA831-68F7-4758-B43C-E6BF6C538706}" presName="spaceRect" presStyleCnt="0"/>
      <dgm:spPr/>
    </dgm:pt>
    <dgm:pt modelId="{3E969E59-3D86-47EC-B93B-A0F6566F8D7F}" type="pres">
      <dgm:prSet presAssocID="{2E5EA831-68F7-4758-B43C-E6BF6C538706}" presName="parTx" presStyleLbl="revTx" presStyleIdx="3" presStyleCnt="6">
        <dgm:presLayoutVars>
          <dgm:chMax val="0"/>
          <dgm:chPref val="0"/>
        </dgm:presLayoutVars>
      </dgm:prSet>
      <dgm:spPr/>
    </dgm:pt>
    <dgm:pt modelId="{F01265F2-B84E-4AD4-9485-DA79EB84EE5B}" type="pres">
      <dgm:prSet presAssocID="{E3BE95EB-455A-4851-907F-874FF59F78AC}" presName="sibTrans" presStyleCnt="0"/>
      <dgm:spPr/>
    </dgm:pt>
    <dgm:pt modelId="{A396CC9C-61F9-4551-87F1-530E013FD3A6}" type="pres">
      <dgm:prSet presAssocID="{20086AA1-0F3F-419C-8AAB-090433A083C7}" presName="compNode" presStyleCnt="0"/>
      <dgm:spPr/>
    </dgm:pt>
    <dgm:pt modelId="{9BBBDFFE-CFC4-49B8-B3B5-3DBA501CFBFD}" type="pres">
      <dgm:prSet presAssocID="{20086AA1-0F3F-419C-8AAB-090433A083C7}" presName="bgRect" presStyleLbl="bgShp" presStyleIdx="4" presStyleCnt="6"/>
      <dgm:spPr/>
    </dgm:pt>
    <dgm:pt modelId="{F2F4706C-72CA-4B97-A795-E502151D79D7}" type="pres">
      <dgm:prSet presAssocID="{20086AA1-0F3F-419C-8AAB-090433A083C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9C103FED-80B5-46D1-9B6B-0BE4194A25BE}" type="pres">
      <dgm:prSet presAssocID="{20086AA1-0F3F-419C-8AAB-090433A083C7}" presName="spaceRect" presStyleCnt="0"/>
      <dgm:spPr/>
    </dgm:pt>
    <dgm:pt modelId="{93E5C470-4284-49CE-AD64-4BBA1B50B3EA}" type="pres">
      <dgm:prSet presAssocID="{20086AA1-0F3F-419C-8AAB-090433A083C7}" presName="parTx" presStyleLbl="revTx" presStyleIdx="4" presStyleCnt="6">
        <dgm:presLayoutVars>
          <dgm:chMax val="0"/>
          <dgm:chPref val="0"/>
        </dgm:presLayoutVars>
      </dgm:prSet>
      <dgm:spPr/>
    </dgm:pt>
    <dgm:pt modelId="{8AC2EC45-8D86-482F-A951-A348E0D6F20A}" type="pres">
      <dgm:prSet presAssocID="{67074C7B-F88F-48A8-9CA4-0CF5F3ACAFEE}" presName="sibTrans" presStyleCnt="0"/>
      <dgm:spPr/>
    </dgm:pt>
    <dgm:pt modelId="{0D2DADC3-AB8B-46F2-859C-201482270B44}" type="pres">
      <dgm:prSet presAssocID="{6FDD74C2-A65C-4DF5-BC13-08F8BE06C61B}" presName="compNode" presStyleCnt="0"/>
      <dgm:spPr/>
    </dgm:pt>
    <dgm:pt modelId="{DF64EABC-1E46-4126-82E0-5D9A5B3738E2}" type="pres">
      <dgm:prSet presAssocID="{6FDD74C2-A65C-4DF5-BC13-08F8BE06C61B}" presName="bgRect" presStyleLbl="bgShp" presStyleIdx="5" presStyleCnt="6"/>
      <dgm:spPr/>
    </dgm:pt>
    <dgm:pt modelId="{AD0EB114-5908-44DB-A9C9-6FB77302C465}" type="pres">
      <dgm:prSet presAssocID="{6FDD74C2-A65C-4DF5-BC13-08F8BE06C61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D284ADE7-F209-435B-A1B3-68FEBFF941DD}" type="pres">
      <dgm:prSet presAssocID="{6FDD74C2-A65C-4DF5-BC13-08F8BE06C61B}" presName="spaceRect" presStyleCnt="0"/>
      <dgm:spPr/>
    </dgm:pt>
    <dgm:pt modelId="{EDE92571-6E27-4F4C-81DF-7EF5FB8B4148}" type="pres">
      <dgm:prSet presAssocID="{6FDD74C2-A65C-4DF5-BC13-08F8BE06C61B}" presName="parTx" presStyleLbl="revTx" presStyleIdx="5" presStyleCnt="6">
        <dgm:presLayoutVars>
          <dgm:chMax val="0"/>
          <dgm:chPref val="0"/>
        </dgm:presLayoutVars>
      </dgm:prSet>
      <dgm:spPr/>
    </dgm:pt>
  </dgm:ptLst>
  <dgm:cxnLst>
    <dgm:cxn modelId="{33029B09-4DC0-4074-884A-572AC656222C}" type="presOf" srcId="{2E5EA831-68F7-4758-B43C-E6BF6C538706}" destId="{3E969E59-3D86-47EC-B93B-A0F6566F8D7F}" srcOrd="0" destOrd="0" presId="urn:microsoft.com/office/officeart/2018/2/layout/IconVerticalSolidList"/>
    <dgm:cxn modelId="{1ED3E318-5569-4190-BC64-BACD81F38DCF}" type="presOf" srcId="{6FDD74C2-A65C-4DF5-BC13-08F8BE06C61B}" destId="{EDE92571-6E27-4F4C-81DF-7EF5FB8B4148}" srcOrd="0" destOrd="0" presId="urn:microsoft.com/office/officeart/2018/2/layout/IconVerticalSolidList"/>
    <dgm:cxn modelId="{4121B91B-83D4-4D28-849B-9EF96596FB29}" type="presOf" srcId="{445A27E3-B470-44E5-8C4F-ADA324CCD0B4}" destId="{B9446112-0A1E-4331-91D8-E357F0DC904C}" srcOrd="0" destOrd="0" presId="urn:microsoft.com/office/officeart/2018/2/layout/IconVerticalSolidList"/>
    <dgm:cxn modelId="{7C965530-C6D0-4054-B2C5-6520BD2E8E08}" srcId="{3B596AC1-F28B-4068-B594-A40BBAE58441}" destId="{6FDD74C2-A65C-4DF5-BC13-08F8BE06C61B}" srcOrd="5" destOrd="0" parTransId="{3844FF05-6337-49DE-92C7-6DFB71735F0B}" sibTransId="{181CCEB3-C36D-41EE-9A34-179FDCD70159}"/>
    <dgm:cxn modelId="{1A55BD43-4845-4B66-915D-6C6EEBEA9E0F}" type="presOf" srcId="{1AA621FE-1DF5-4926-960C-0944E390E09E}" destId="{CD0EF251-1A41-4472-8053-0DA058C6B75F}" srcOrd="0" destOrd="0" presId="urn:microsoft.com/office/officeart/2018/2/layout/IconVerticalSolidList"/>
    <dgm:cxn modelId="{BCED3F5B-3645-44CB-9FF1-6E12D143E95E}" type="presOf" srcId="{20086AA1-0F3F-419C-8AAB-090433A083C7}" destId="{93E5C470-4284-49CE-AD64-4BBA1B50B3EA}" srcOrd="0" destOrd="0" presId="urn:microsoft.com/office/officeart/2018/2/layout/IconVerticalSolidList"/>
    <dgm:cxn modelId="{F4BA8072-357C-45DD-98D6-2BAA891D4170}" srcId="{3B596AC1-F28B-4068-B594-A40BBAE58441}" destId="{2E5EA831-68F7-4758-B43C-E6BF6C538706}" srcOrd="3" destOrd="0" parTransId="{CAA71F18-C265-4E4D-990C-4B0B5D62ED5C}" sibTransId="{E3BE95EB-455A-4851-907F-874FF59F78AC}"/>
    <dgm:cxn modelId="{964E86A9-74E1-4E81-A5F7-59DDE72ED803}" type="presOf" srcId="{3B596AC1-F28B-4068-B594-A40BBAE58441}" destId="{D4A20848-1828-48E9-B6F9-E785DC0942D2}" srcOrd="0" destOrd="0" presId="urn:microsoft.com/office/officeart/2018/2/layout/IconVerticalSolidList"/>
    <dgm:cxn modelId="{056A28C0-0ADB-452A-90DA-5C74F3507CE3}" srcId="{3B596AC1-F28B-4068-B594-A40BBAE58441}" destId="{72752305-A5C4-4715-9216-DDAD5B26E77D}" srcOrd="1" destOrd="0" parTransId="{66EE3914-3748-429F-811D-F2BF5C6A4712}" sibTransId="{385095B8-AD4E-45D3-A1D4-9238ADDB8AC9}"/>
    <dgm:cxn modelId="{1A591BC3-ED74-497B-9FB8-45B06FC36336}" type="presOf" srcId="{72752305-A5C4-4715-9216-DDAD5B26E77D}" destId="{DB718C67-8966-44DB-A030-3747EB3FDA2B}" srcOrd="0" destOrd="0" presId="urn:microsoft.com/office/officeart/2018/2/layout/IconVerticalSolidList"/>
    <dgm:cxn modelId="{F75429CD-A0C3-49BC-BEBD-034892492E2A}" srcId="{3B596AC1-F28B-4068-B594-A40BBAE58441}" destId="{20086AA1-0F3F-419C-8AAB-090433A083C7}" srcOrd="4" destOrd="0" parTransId="{492377EB-B036-43FF-A995-9CE5E1D071E7}" sibTransId="{67074C7B-F88F-48A8-9CA4-0CF5F3ACAFEE}"/>
    <dgm:cxn modelId="{3688FACF-ADEC-4F8B-B88B-2E7EE2E68048}" srcId="{3B596AC1-F28B-4068-B594-A40BBAE58441}" destId="{445A27E3-B470-44E5-8C4F-ADA324CCD0B4}" srcOrd="2" destOrd="0" parTransId="{2A773E87-5038-4FD2-B995-2693847EA272}" sibTransId="{030BF54F-6C4E-45F7-BA90-BB8046F07C97}"/>
    <dgm:cxn modelId="{EC7A00D4-6044-4890-848B-63A0583FB35B}" srcId="{3B596AC1-F28B-4068-B594-A40BBAE58441}" destId="{1AA621FE-1DF5-4926-960C-0944E390E09E}" srcOrd="0" destOrd="0" parTransId="{9408472E-7D46-4F72-8899-E7DA53E8EE5C}" sibTransId="{9C0AE1F5-1E5A-40DB-B7BC-3C2BEC3FBEAC}"/>
    <dgm:cxn modelId="{A9E6AB45-02EC-4515-8621-DA18773A15D3}" type="presParOf" srcId="{D4A20848-1828-48E9-B6F9-E785DC0942D2}" destId="{0C550D57-4B94-4E0D-8E85-EA6BE8AC4A02}" srcOrd="0" destOrd="0" presId="urn:microsoft.com/office/officeart/2018/2/layout/IconVerticalSolidList"/>
    <dgm:cxn modelId="{92AE42DE-8E83-4F74-993F-5CA00569304E}" type="presParOf" srcId="{0C550D57-4B94-4E0D-8E85-EA6BE8AC4A02}" destId="{F43867DC-A270-423A-90D3-A4DF2734B94E}" srcOrd="0" destOrd="0" presId="urn:microsoft.com/office/officeart/2018/2/layout/IconVerticalSolidList"/>
    <dgm:cxn modelId="{B01FAF6E-A873-4FEB-BFBC-2E612BB8E0D9}" type="presParOf" srcId="{0C550D57-4B94-4E0D-8E85-EA6BE8AC4A02}" destId="{7EB6F29B-037A-4335-877D-79E2B12B168C}" srcOrd="1" destOrd="0" presId="urn:microsoft.com/office/officeart/2018/2/layout/IconVerticalSolidList"/>
    <dgm:cxn modelId="{186E986F-A886-40C5-A88D-7A39BFAA463A}" type="presParOf" srcId="{0C550D57-4B94-4E0D-8E85-EA6BE8AC4A02}" destId="{2D727CE0-45A2-4CEF-B886-BFB96B35B0F1}" srcOrd="2" destOrd="0" presId="urn:microsoft.com/office/officeart/2018/2/layout/IconVerticalSolidList"/>
    <dgm:cxn modelId="{970839B3-BF33-4BB6-AA2C-3BA39F0D09FA}" type="presParOf" srcId="{0C550D57-4B94-4E0D-8E85-EA6BE8AC4A02}" destId="{CD0EF251-1A41-4472-8053-0DA058C6B75F}" srcOrd="3" destOrd="0" presId="urn:microsoft.com/office/officeart/2018/2/layout/IconVerticalSolidList"/>
    <dgm:cxn modelId="{555BDEEC-2FBA-4933-8825-4D008EB07ACB}" type="presParOf" srcId="{D4A20848-1828-48E9-B6F9-E785DC0942D2}" destId="{9086C424-09CD-4E01-BB97-9F1135B7FEC1}" srcOrd="1" destOrd="0" presId="urn:microsoft.com/office/officeart/2018/2/layout/IconVerticalSolidList"/>
    <dgm:cxn modelId="{05C439FF-D531-4F19-9AE1-FC6B1A9C7E0A}" type="presParOf" srcId="{D4A20848-1828-48E9-B6F9-E785DC0942D2}" destId="{680DADC4-23D6-4E70-8BB6-A07FC6EB000F}" srcOrd="2" destOrd="0" presId="urn:microsoft.com/office/officeart/2018/2/layout/IconVerticalSolidList"/>
    <dgm:cxn modelId="{AC46979B-15EE-4856-B782-DD1EF2A76FA3}" type="presParOf" srcId="{680DADC4-23D6-4E70-8BB6-A07FC6EB000F}" destId="{47F69D5E-7E7D-48E5-B72D-76EA60DF28E2}" srcOrd="0" destOrd="0" presId="urn:microsoft.com/office/officeart/2018/2/layout/IconVerticalSolidList"/>
    <dgm:cxn modelId="{F5C627B4-8BA6-43D0-835D-D567052FF508}" type="presParOf" srcId="{680DADC4-23D6-4E70-8BB6-A07FC6EB000F}" destId="{BA86CFA8-3B47-421E-B9A9-BB4DD3C0189E}" srcOrd="1" destOrd="0" presId="urn:microsoft.com/office/officeart/2018/2/layout/IconVerticalSolidList"/>
    <dgm:cxn modelId="{235A0AE0-65E1-4DF3-A3A4-379540E8A9EC}" type="presParOf" srcId="{680DADC4-23D6-4E70-8BB6-A07FC6EB000F}" destId="{0BFF0D26-5A7C-4FA5-8B43-C17035137DF8}" srcOrd="2" destOrd="0" presId="urn:microsoft.com/office/officeart/2018/2/layout/IconVerticalSolidList"/>
    <dgm:cxn modelId="{6992C395-B8B6-45E2-B7F3-F09214546F7B}" type="presParOf" srcId="{680DADC4-23D6-4E70-8BB6-A07FC6EB000F}" destId="{DB718C67-8966-44DB-A030-3747EB3FDA2B}" srcOrd="3" destOrd="0" presId="urn:microsoft.com/office/officeart/2018/2/layout/IconVerticalSolidList"/>
    <dgm:cxn modelId="{46D0DD13-5361-4D00-A912-546E095F8C57}" type="presParOf" srcId="{D4A20848-1828-48E9-B6F9-E785DC0942D2}" destId="{328F2D7B-2F25-4CEB-9908-DB4C21383E54}" srcOrd="3" destOrd="0" presId="urn:microsoft.com/office/officeart/2018/2/layout/IconVerticalSolidList"/>
    <dgm:cxn modelId="{91788814-45B4-47F4-B57A-A12554FE26ED}" type="presParOf" srcId="{D4A20848-1828-48E9-B6F9-E785DC0942D2}" destId="{DC40F444-C916-4703-95A9-E144B58FC1EA}" srcOrd="4" destOrd="0" presId="urn:microsoft.com/office/officeart/2018/2/layout/IconVerticalSolidList"/>
    <dgm:cxn modelId="{96F882E9-BA4D-48F3-9E85-74C224C83CDF}" type="presParOf" srcId="{DC40F444-C916-4703-95A9-E144B58FC1EA}" destId="{9A6A7412-7087-4B43-A015-3364AFC77761}" srcOrd="0" destOrd="0" presId="urn:microsoft.com/office/officeart/2018/2/layout/IconVerticalSolidList"/>
    <dgm:cxn modelId="{37C19CF5-3848-478F-8AE2-09855657AC5F}" type="presParOf" srcId="{DC40F444-C916-4703-95A9-E144B58FC1EA}" destId="{17694195-6CDB-468A-B321-B6AB9F5B01C4}" srcOrd="1" destOrd="0" presId="urn:microsoft.com/office/officeart/2018/2/layout/IconVerticalSolidList"/>
    <dgm:cxn modelId="{80AAE1B4-50FB-4DD4-B4F5-2764698F491B}" type="presParOf" srcId="{DC40F444-C916-4703-95A9-E144B58FC1EA}" destId="{415CAEDD-87E8-4AB3-9C7B-0829D5B1F662}" srcOrd="2" destOrd="0" presId="urn:microsoft.com/office/officeart/2018/2/layout/IconVerticalSolidList"/>
    <dgm:cxn modelId="{834AB14F-CE7C-4324-968E-6E2868E451E8}" type="presParOf" srcId="{DC40F444-C916-4703-95A9-E144B58FC1EA}" destId="{B9446112-0A1E-4331-91D8-E357F0DC904C}" srcOrd="3" destOrd="0" presId="urn:microsoft.com/office/officeart/2018/2/layout/IconVerticalSolidList"/>
    <dgm:cxn modelId="{714EC683-77DC-4E9A-9557-0E683E2ABF97}" type="presParOf" srcId="{D4A20848-1828-48E9-B6F9-E785DC0942D2}" destId="{B37DEDF2-CF69-48AB-94F8-EA17C6657843}" srcOrd="5" destOrd="0" presId="urn:microsoft.com/office/officeart/2018/2/layout/IconVerticalSolidList"/>
    <dgm:cxn modelId="{B91AE096-EB66-4003-B343-A4E7EB4030EB}" type="presParOf" srcId="{D4A20848-1828-48E9-B6F9-E785DC0942D2}" destId="{6739501C-B8AE-4215-BC89-95994A72E32E}" srcOrd="6" destOrd="0" presId="urn:microsoft.com/office/officeart/2018/2/layout/IconVerticalSolidList"/>
    <dgm:cxn modelId="{3E047DDB-A41F-4665-B74E-1AD0CAFCE182}" type="presParOf" srcId="{6739501C-B8AE-4215-BC89-95994A72E32E}" destId="{F27765C9-52FD-4FBF-A90A-2CEE83701775}" srcOrd="0" destOrd="0" presId="urn:microsoft.com/office/officeart/2018/2/layout/IconVerticalSolidList"/>
    <dgm:cxn modelId="{13B09904-AAEE-4071-9998-DEE6B3FA4665}" type="presParOf" srcId="{6739501C-B8AE-4215-BC89-95994A72E32E}" destId="{E68EACE3-EDED-4769-8D0C-8C1F7FF3C7B2}" srcOrd="1" destOrd="0" presId="urn:microsoft.com/office/officeart/2018/2/layout/IconVerticalSolidList"/>
    <dgm:cxn modelId="{22DCD41B-02A9-4D11-83D9-86BCA38037CC}" type="presParOf" srcId="{6739501C-B8AE-4215-BC89-95994A72E32E}" destId="{96DD0188-2CF0-405D-81B9-94C60EF758F7}" srcOrd="2" destOrd="0" presId="urn:microsoft.com/office/officeart/2018/2/layout/IconVerticalSolidList"/>
    <dgm:cxn modelId="{C796B98F-543E-4DBD-97E2-37245279121F}" type="presParOf" srcId="{6739501C-B8AE-4215-BC89-95994A72E32E}" destId="{3E969E59-3D86-47EC-B93B-A0F6566F8D7F}" srcOrd="3" destOrd="0" presId="urn:microsoft.com/office/officeart/2018/2/layout/IconVerticalSolidList"/>
    <dgm:cxn modelId="{ED7D08FD-0A86-43E6-9339-0DEBA215DC21}" type="presParOf" srcId="{D4A20848-1828-48E9-B6F9-E785DC0942D2}" destId="{F01265F2-B84E-4AD4-9485-DA79EB84EE5B}" srcOrd="7" destOrd="0" presId="urn:microsoft.com/office/officeart/2018/2/layout/IconVerticalSolidList"/>
    <dgm:cxn modelId="{F87D2FC3-C5C2-4766-8BEB-DFFBACC5C491}" type="presParOf" srcId="{D4A20848-1828-48E9-B6F9-E785DC0942D2}" destId="{A396CC9C-61F9-4551-87F1-530E013FD3A6}" srcOrd="8" destOrd="0" presId="urn:microsoft.com/office/officeart/2018/2/layout/IconVerticalSolidList"/>
    <dgm:cxn modelId="{4D94D6B1-F3F7-42A0-90B4-AB781A0524A1}" type="presParOf" srcId="{A396CC9C-61F9-4551-87F1-530E013FD3A6}" destId="{9BBBDFFE-CFC4-49B8-B3B5-3DBA501CFBFD}" srcOrd="0" destOrd="0" presId="urn:microsoft.com/office/officeart/2018/2/layout/IconVerticalSolidList"/>
    <dgm:cxn modelId="{88EE3100-7F83-4369-BA99-BC7F26922AED}" type="presParOf" srcId="{A396CC9C-61F9-4551-87F1-530E013FD3A6}" destId="{F2F4706C-72CA-4B97-A795-E502151D79D7}" srcOrd="1" destOrd="0" presId="urn:microsoft.com/office/officeart/2018/2/layout/IconVerticalSolidList"/>
    <dgm:cxn modelId="{6BF301FE-F5AE-41B0-BB92-5D15CB6E2347}" type="presParOf" srcId="{A396CC9C-61F9-4551-87F1-530E013FD3A6}" destId="{9C103FED-80B5-46D1-9B6B-0BE4194A25BE}" srcOrd="2" destOrd="0" presId="urn:microsoft.com/office/officeart/2018/2/layout/IconVerticalSolidList"/>
    <dgm:cxn modelId="{9B132E8E-B6D3-4D2A-A5FB-E46978835B47}" type="presParOf" srcId="{A396CC9C-61F9-4551-87F1-530E013FD3A6}" destId="{93E5C470-4284-49CE-AD64-4BBA1B50B3EA}" srcOrd="3" destOrd="0" presId="urn:microsoft.com/office/officeart/2018/2/layout/IconVerticalSolidList"/>
    <dgm:cxn modelId="{BA29C48B-FCE6-47FA-BB89-EBC8641CA8EF}" type="presParOf" srcId="{D4A20848-1828-48E9-B6F9-E785DC0942D2}" destId="{8AC2EC45-8D86-482F-A951-A348E0D6F20A}" srcOrd="9" destOrd="0" presId="urn:microsoft.com/office/officeart/2018/2/layout/IconVerticalSolidList"/>
    <dgm:cxn modelId="{11ABDC6B-F5D1-4F4A-92D8-DEBF301C1281}" type="presParOf" srcId="{D4A20848-1828-48E9-B6F9-E785DC0942D2}" destId="{0D2DADC3-AB8B-46F2-859C-201482270B44}" srcOrd="10" destOrd="0" presId="urn:microsoft.com/office/officeart/2018/2/layout/IconVerticalSolidList"/>
    <dgm:cxn modelId="{D77E4D88-CD75-464B-AD6A-C0898B21D69F}" type="presParOf" srcId="{0D2DADC3-AB8B-46F2-859C-201482270B44}" destId="{DF64EABC-1E46-4126-82E0-5D9A5B3738E2}" srcOrd="0" destOrd="0" presId="urn:microsoft.com/office/officeart/2018/2/layout/IconVerticalSolidList"/>
    <dgm:cxn modelId="{25ED5B33-C3C2-42E4-8D4A-D22B6FFAD97D}" type="presParOf" srcId="{0D2DADC3-AB8B-46F2-859C-201482270B44}" destId="{AD0EB114-5908-44DB-A9C9-6FB77302C465}" srcOrd="1" destOrd="0" presId="urn:microsoft.com/office/officeart/2018/2/layout/IconVerticalSolidList"/>
    <dgm:cxn modelId="{18E846CB-9FF3-43FA-B394-EB7B38C8F192}" type="presParOf" srcId="{0D2DADC3-AB8B-46F2-859C-201482270B44}" destId="{D284ADE7-F209-435B-A1B3-68FEBFF941DD}" srcOrd="2" destOrd="0" presId="urn:microsoft.com/office/officeart/2018/2/layout/IconVerticalSolidList"/>
    <dgm:cxn modelId="{8C78950C-6E13-49F4-810B-B7EAD92689C6}" type="presParOf" srcId="{0D2DADC3-AB8B-46F2-859C-201482270B44}" destId="{EDE92571-6E27-4F4C-81DF-7EF5FB8B414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867DC-A270-423A-90D3-A4DF2734B94E}">
      <dsp:nvSpPr>
        <dsp:cNvPr id="0" name=""/>
        <dsp:cNvSpPr/>
      </dsp:nvSpPr>
      <dsp:spPr>
        <a:xfrm>
          <a:off x="0" y="1407"/>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6F29B-037A-4335-877D-79E2B12B168C}">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EF251-1A41-4472-8053-0DA058C6B75F}">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Executive Summary</a:t>
          </a:r>
        </a:p>
      </dsp:txBody>
      <dsp:txXfrm>
        <a:off x="692764" y="1407"/>
        <a:ext cx="9822835" cy="599796"/>
      </dsp:txXfrm>
    </dsp:sp>
    <dsp:sp modelId="{47F69D5E-7E7D-48E5-B72D-76EA60DF28E2}">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86CFA8-3B47-421E-B9A9-BB4DD3C0189E}">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718C67-8966-44DB-A030-3747EB3FDA2B}">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Introduction</a:t>
          </a:r>
        </a:p>
      </dsp:txBody>
      <dsp:txXfrm>
        <a:off x="692764" y="751152"/>
        <a:ext cx="9822835" cy="599796"/>
      </dsp:txXfrm>
    </dsp:sp>
    <dsp:sp modelId="{9A6A7412-7087-4B43-A015-3364AFC77761}">
      <dsp:nvSpPr>
        <dsp:cNvPr id="0" name=""/>
        <dsp:cNvSpPr/>
      </dsp:nvSpPr>
      <dsp:spPr>
        <a:xfrm>
          <a:off x="0" y="1500898"/>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694195-6CDB-468A-B321-B6AB9F5B01C4}">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446112-0A1E-4331-91D8-E357F0DC904C}">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Methodology</a:t>
          </a:r>
        </a:p>
      </dsp:txBody>
      <dsp:txXfrm>
        <a:off x="692764" y="1500898"/>
        <a:ext cx="9822835" cy="599796"/>
      </dsp:txXfrm>
    </dsp:sp>
    <dsp:sp modelId="{F27765C9-52FD-4FBF-A90A-2CEE83701775}">
      <dsp:nvSpPr>
        <dsp:cNvPr id="0" name=""/>
        <dsp:cNvSpPr/>
      </dsp:nvSpPr>
      <dsp:spPr>
        <a:xfrm>
          <a:off x="0" y="2250643"/>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EACE3-EDED-4769-8D0C-8C1F7FF3C7B2}">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969E59-3D86-47EC-B93B-A0F6566F8D7F}">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Results</a:t>
          </a:r>
        </a:p>
      </dsp:txBody>
      <dsp:txXfrm>
        <a:off x="692764" y="2250643"/>
        <a:ext cx="9822835" cy="599796"/>
      </dsp:txXfrm>
    </dsp:sp>
    <dsp:sp modelId="{9BBBDFFE-CFC4-49B8-B3B5-3DBA501CFBFD}">
      <dsp:nvSpPr>
        <dsp:cNvPr id="0" name=""/>
        <dsp:cNvSpPr/>
      </dsp:nvSpPr>
      <dsp:spPr>
        <a:xfrm>
          <a:off x="0" y="3000388"/>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F4706C-72CA-4B97-A795-E502151D79D7}">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E5C470-4284-49CE-AD64-4BBA1B50B3EA}">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Conclusion</a:t>
          </a:r>
        </a:p>
      </dsp:txBody>
      <dsp:txXfrm>
        <a:off x="692764" y="3000388"/>
        <a:ext cx="9822835" cy="599796"/>
      </dsp:txXfrm>
    </dsp:sp>
    <dsp:sp modelId="{DF64EABC-1E46-4126-82E0-5D9A5B3738E2}">
      <dsp:nvSpPr>
        <dsp:cNvPr id="0" name=""/>
        <dsp:cNvSpPr/>
      </dsp:nvSpPr>
      <dsp:spPr>
        <a:xfrm>
          <a:off x="0" y="3750134"/>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EB114-5908-44DB-A9C9-6FB77302C465}">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E92571-6E27-4F4C-81DF-7EF5FB8B4148}">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90000"/>
            </a:lnSpc>
            <a:spcBef>
              <a:spcPct val="0"/>
            </a:spcBef>
            <a:spcAft>
              <a:spcPct val="35000"/>
            </a:spcAft>
            <a:buNone/>
          </a:pPr>
          <a:r>
            <a:rPr lang="en-US" sz="1900" kern="1200"/>
            <a:t>Appendix</a:t>
          </a:r>
        </a:p>
      </dsp:txBody>
      <dsp:txXfrm>
        <a:off x="692764" y="3750134"/>
        <a:ext cx="9822835" cy="5997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1/31/23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720892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89221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937430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0654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024109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20936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4218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24895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935183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111017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14769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81259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creativerobotz/rocketship/blob/main/Data%20Collection%20with%20Web%20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creativerobotz/rocketship/blob/main/EDA%20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creativerobotz/rocketship/blob/main/EDA%20with%20Data%20Visualiz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creativerobotz/rocketship/blob/main/EDA%20with%20SQL.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creativerobotz/rocketship/blob/main/Interactive%20Visual%20Analytics.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reativerobotz/rocketship/blob/main/Build%20a%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creativerobotz/rocketship/blob/main/Machine%20Learning%20Prediction.ipyn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github.com/creativerobotz/rocketship"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reativerobotz/rocketship/blob/main/Data%20Collection%20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Jenny Bush</a:t>
            </a:r>
          </a:p>
          <a:p>
            <a:r>
              <a:rPr lang="en-US" dirty="0">
                <a:solidFill>
                  <a:schemeClr val="bg2"/>
                </a:solidFill>
                <a:latin typeface="Abadi" panose="020B0604020104020204" pitchFamily="34" charset="0"/>
                <a:ea typeface="SF Pro" pitchFamily="2" charset="0"/>
                <a:cs typeface="SF Pro" pitchFamily="2" charset="0"/>
              </a:rPr>
              <a:t>01.25.2023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CFCEAA9B-C3F2-CA43-9793-DF3E6533DBF0}"/>
              </a:ext>
            </a:extLst>
          </p:cNvPr>
          <p:cNvSpPr txBox="1"/>
          <p:nvPr/>
        </p:nvSpPr>
        <p:spPr>
          <a:xfrm>
            <a:off x="3420932" y="359305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2022964"/>
            <a:ext cx="6156081" cy="3074328"/>
          </a:xfrm>
          <a:prstGeom prst="rect">
            <a:avLst/>
          </a:prstGeom>
        </p:spPr>
        <p:txBody>
          <a:bodyPr lIns="91440" tIns="45720" rIns="91440" bIns="45720" anchor="t">
            <a:noAutofit/>
          </a:bodyPr>
          <a:lstStyle/>
          <a:p>
            <a:pPr>
              <a:lnSpc>
                <a:spcPct val="100000"/>
              </a:lnSpc>
            </a:pPr>
            <a:r>
              <a:rPr lang="en-US" sz="2200" b="0" i="0" u="none" strike="noStrike" dirty="0">
                <a:effectLst/>
                <a:latin typeface="Abadi" panose="020B0604020104020204" pitchFamily="34" charset="0"/>
              </a:rPr>
              <a:t>Extracted SpaceX Falcon 9 launch records HTML table from Wikipedia using </a:t>
            </a:r>
            <a:r>
              <a:rPr lang="en-US" sz="2200" dirty="0">
                <a:latin typeface="Abadi" panose="020B0604020104020204" pitchFamily="34" charset="0"/>
              </a:rPr>
              <a:t>w</a:t>
            </a:r>
            <a:r>
              <a:rPr lang="en-US" sz="2200" b="0" i="0" u="none" strike="noStrike" dirty="0">
                <a:effectLst/>
                <a:latin typeface="Abadi" panose="020B0604020104020204" pitchFamily="34" charset="0"/>
              </a:rPr>
              <a:t>eb scraping.</a:t>
            </a:r>
          </a:p>
          <a:p>
            <a:pPr>
              <a:lnSpc>
                <a:spcPct val="100000"/>
              </a:lnSpc>
            </a:pPr>
            <a:r>
              <a:rPr lang="en-US" sz="2200" b="0" i="0" u="none" strike="noStrike" dirty="0">
                <a:effectLst/>
                <a:latin typeface="Abadi" panose="020B0604020104020204" pitchFamily="34" charset="0"/>
              </a:rPr>
              <a:t>Parse through the table and convert it into a Pandas data frame</a:t>
            </a:r>
          </a:p>
          <a:p>
            <a:pPr>
              <a:lnSpc>
                <a:spcPct val="100000"/>
              </a:lnSpc>
            </a:pPr>
            <a:endParaRPr lang="en-US" sz="2200" b="0" i="0" u="none" strike="noStrike" dirty="0">
              <a:effectLst/>
              <a:latin typeface="Abadi" panose="020B0604020104020204" pitchFamily="34" charset="0"/>
            </a:endParaRPr>
          </a:p>
          <a:p>
            <a:pPr>
              <a:lnSpc>
                <a:spcPct val="100000"/>
              </a:lnSpc>
            </a:pPr>
            <a:r>
              <a:rPr lang="en-US" sz="2200" dirty="0">
                <a:latin typeface="Abadi" panose="020B0604020104020204" pitchFamily="34" charset="0"/>
                <a:hlinkClick r:id="rId4"/>
              </a:rPr>
              <a:t>https://github.com/creativerobotz/rocketship/blob/main/Data%20Collection%20with%20Web%20Scraping.ipynb</a:t>
            </a:r>
            <a:endParaRPr lang="en-US" sz="2200" dirty="0">
              <a:latin typeface="Abadi" panose="020B0604020104020204" pitchFamily="34" charset="0"/>
            </a:endParaRPr>
          </a:p>
          <a:p>
            <a:endParaRPr lang="en-US" sz="11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4" name="Rounded Rectangle 13">
            <a:extLst>
              <a:ext uri="{FF2B5EF4-FFF2-40B4-BE49-F238E27FC236}">
                <a16:creationId xmlns:a16="http://schemas.microsoft.com/office/drawing/2014/main" id="{CAB8B2A4-8FE5-F74E-B9C1-E15FC1761157}"/>
              </a:ext>
            </a:extLst>
          </p:cNvPr>
          <p:cNvSpPr/>
          <p:nvPr/>
        </p:nvSpPr>
        <p:spPr>
          <a:xfrm>
            <a:off x="7819825" y="3251802"/>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ounded Rectangle 14">
            <a:extLst>
              <a:ext uri="{FF2B5EF4-FFF2-40B4-BE49-F238E27FC236}">
                <a16:creationId xmlns:a16="http://schemas.microsoft.com/office/drawing/2014/main" id="{D1EA0CB7-96BD-F346-9A09-D7B20336A454}"/>
              </a:ext>
            </a:extLst>
          </p:cNvPr>
          <p:cNvSpPr/>
          <p:nvPr/>
        </p:nvSpPr>
        <p:spPr>
          <a:xfrm>
            <a:off x="7819825" y="4556767"/>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Down Arrow 15">
            <a:extLst>
              <a:ext uri="{FF2B5EF4-FFF2-40B4-BE49-F238E27FC236}">
                <a16:creationId xmlns:a16="http://schemas.microsoft.com/office/drawing/2014/main" id="{BAADC36E-5EB4-7049-9378-6B593228287E}"/>
              </a:ext>
            </a:extLst>
          </p:cNvPr>
          <p:cNvSpPr/>
          <p:nvPr/>
        </p:nvSpPr>
        <p:spPr>
          <a:xfrm>
            <a:off x="8656404" y="2907503"/>
            <a:ext cx="272375" cy="25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41D6158A-6975-A442-95A7-22200A513442}"/>
              </a:ext>
            </a:extLst>
          </p:cNvPr>
          <p:cNvSpPr/>
          <p:nvPr/>
        </p:nvSpPr>
        <p:spPr>
          <a:xfrm>
            <a:off x="8656404" y="4254878"/>
            <a:ext cx="272375" cy="25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E1277917-35C5-AE4E-B237-956723D5B7F8}"/>
              </a:ext>
            </a:extLst>
          </p:cNvPr>
          <p:cNvSpPr/>
          <p:nvPr/>
        </p:nvSpPr>
        <p:spPr>
          <a:xfrm>
            <a:off x="7819826" y="1937463"/>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a:extLst>
              <a:ext uri="{FF2B5EF4-FFF2-40B4-BE49-F238E27FC236}">
                <a16:creationId xmlns:a16="http://schemas.microsoft.com/office/drawing/2014/main" id="{1D857D5C-FA83-A94B-9DD3-B974C9F256F4}"/>
              </a:ext>
            </a:extLst>
          </p:cNvPr>
          <p:cNvSpPr txBox="1"/>
          <p:nvPr/>
        </p:nvSpPr>
        <p:spPr>
          <a:xfrm>
            <a:off x="7792127" y="2022964"/>
            <a:ext cx="2071445" cy="738664"/>
          </a:xfrm>
          <a:prstGeom prst="rect">
            <a:avLst/>
          </a:prstGeom>
          <a:noFill/>
        </p:spPr>
        <p:txBody>
          <a:bodyPr wrap="square">
            <a:spAutoFit/>
          </a:bodyPr>
          <a:lstStyle/>
          <a:p>
            <a:pPr algn="ctr"/>
            <a:r>
              <a:rPr lang="en-US" sz="1400" b="1" i="0" u="none" strike="noStrike" dirty="0">
                <a:solidFill>
                  <a:schemeClr val="bg1"/>
                </a:solidFill>
                <a:effectLst/>
                <a:latin typeface="-apple-system"/>
              </a:rPr>
              <a:t>Request the Falcon 9 Launch Wiki page from its URL</a:t>
            </a:r>
          </a:p>
        </p:txBody>
      </p:sp>
      <p:sp>
        <p:nvSpPr>
          <p:cNvPr id="12" name="TextBox 11">
            <a:extLst>
              <a:ext uri="{FF2B5EF4-FFF2-40B4-BE49-F238E27FC236}">
                <a16:creationId xmlns:a16="http://schemas.microsoft.com/office/drawing/2014/main" id="{5AAF6F75-5328-4442-AA44-2646421FECF1}"/>
              </a:ext>
            </a:extLst>
          </p:cNvPr>
          <p:cNvSpPr txBox="1"/>
          <p:nvPr/>
        </p:nvSpPr>
        <p:spPr>
          <a:xfrm>
            <a:off x="7890077" y="3234048"/>
            <a:ext cx="1805028" cy="954107"/>
          </a:xfrm>
          <a:prstGeom prst="rect">
            <a:avLst/>
          </a:prstGeom>
          <a:noFill/>
        </p:spPr>
        <p:txBody>
          <a:bodyPr wrap="square">
            <a:spAutoFit/>
          </a:bodyPr>
          <a:lstStyle/>
          <a:p>
            <a:pPr algn="ctr"/>
            <a:r>
              <a:rPr lang="en-US" sz="1400" b="1" i="0" u="none" strike="noStrike" dirty="0">
                <a:solidFill>
                  <a:schemeClr val="bg1"/>
                </a:solidFill>
                <a:effectLst/>
                <a:latin typeface="-apple-system"/>
              </a:rPr>
              <a:t>Extract all column/variable names from the HTML table header</a:t>
            </a:r>
          </a:p>
        </p:txBody>
      </p:sp>
      <p:sp>
        <p:nvSpPr>
          <p:cNvPr id="10" name="TextBox 9">
            <a:extLst>
              <a:ext uri="{FF2B5EF4-FFF2-40B4-BE49-F238E27FC236}">
                <a16:creationId xmlns:a16="http://schemas.microsoft.com/office/drawing/2014/main" id="{4706F777-1FDA-E14E-AD3D-2B2279A3902F}"/>
              </a:ext>
            </a:extLst>
          </p:cNvPr>
          <p:cNvSpPr txBox="1"/>
          <p:nvPr/>
        </p:nvSpPr>
        <p:spPr>
          <a:xfrm>
            <a:off x="7930561" y="4633378"/>
            <a:ext cx="1724059" cy="738664"/>
          </a:xfrm>
          <a:prstGeom prst="rect">
            <a:avLst/>
          </a:prstGeom>
          <a:noFill/>
        </p:spPr>
        <p:txBody>
          <a:bodyPr wrap="square">
            <a:spAutoFit/>
          </a:bodyPr>
          <a:lstStyle/>
          <a:p>
            <a:pPr algn="ctr"/>
            <a:r>
              <a:rPr lang="en-US" sz="1400" b="1" i="0" u="none" strike="noStrike" dirty="0">
                <a:solidFill>
                  <a:schemeClr val="bg1"/>
                </a:solidFill>
                <a:effectLst/>
                <a:latin typeface="-apple-system"/>
              </a:rPr>
              <a:t>Create a data frame by parsing the launch HTML tables</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5087" cy="2942743"/>
          </a:xfrm>
          <a:prstGeom prst="rect">
            <a:avLst/>
          </a:prstGeom>
        </p:spPr>
        <p:txBody>
          <a:bodyPr/>
          <a:lstStyle/>
          <a:p>
            <a:r>
              <a:rPr lang="en-US" sz="2200" dirty="0"/>
              <a:t>Performed Exploratory Data Analysis (EDA) on dataset.  Identified column type and percentage of missing values. Calculate the number of launches, sites, orbits, types, and the outcome. Create a </a:t>
            </a:r>
            <a:r>
              <a:rPr lang="en-US" sz="2200" i="0" u="none" strike="noStrike" dirty="0">
                <a:effectLst/>
                <a:latin typeface="-apple-system"/>
              </a:rPr>
              <a:t>landing outcome label from the outcome column</a:t>
            </a:r>
          </a:p>
          <a:p>
            <a:endParaRPr lang="en-US" sz="2200" i="0" u="none" strike="noStrike" dirty="0">
              <a:effectLst/>
              <a:latin typeface="-apple-system"/>
            </a:endParaRPr>
          </a:p>
          <a:p>
            <a:endParaRPr lang="en-US" sz="2200" dirty="0">
              <a:latin typeface="-apple-system"/>
            </a:endParaRPr>
          </a:p>
          <a:p>
            <a:endParaRPr lang="en-US" sz="2200" i="0" u="none" strike="noStrike" dirty="0">
              <a:effectLst/>
              <a:latin typeface="-apple-system"/>
            </a:endParaRPr>
          </a:p>
          <a:p>
            <a:endParaRPr lang="en-US" sz="2200" dirty="0">
              <a:latin typeface="-apple-system"/>
            </a:endParaRPr>
          </a:p>
          <a:p>
            <a:pPr marL="0" indent="0">
              <a:buNone/>
            </a:pPr>
            <a:endParaRPr lang="en-US" sz="2200" i="0" u="none" strike="noStrike" dirty="0">
              <a:effectLst/>
              <a:latin typeface="-apple-system"/>
            </a:endParaRPr>
          </a:p>
          <a:p>
            <a:r>
              <a:rPr lang="en-US" sz="2200" dirty="0">
                <a:hlinkClick r:id="rId4"/>
              </a:rPr>
              <a:t>https://github.com/creativerobotz/rocketship/blob/main/EDA%20Data%20Wrangling.ipynb</a:t>
            </a:r>
            <a:endParaRPr lang="en-US" sz="2200" dirty="0"/>
          </a:p>
          <a:p>
            <a:pPr marL="0" indent="0">
              <a:buNone/>
            </a:pPr>
            <a:endParaRPr lang="en-US" i="0" u="none" strike="noStrike" dirty="0">
              <a:effectLst/>
              <a:latin typeface="-apple-system"/>
            </a:endParaRPr>
          </a:p>
          <a:p>
            <a:pPr marL="0" indent="0">
              <a:buNone/>
            </a:pPr>
            <a:r>
              <a:rPr lang="en-US" dirty="0"/>
              <a:t>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0" name="Rounded Rectangle 9">
            <a:extLst>
              <a:ext uri="{FF2B5EF4-FFF2-40B4-BE49-F238E27FC236}">
                <a16:creationId xmlns:a16="http://schemas.microsoft.com/office/drawing/2014/main" id="{B07649D9-EC23-354B-945B-C49CD7C9B274}"/>
              </a:ext>
            </a:extLst>
          </p:cNvPr>
          <p:cNvSpPr/>
          <p:nvPr/>
        </p:nvSpPr>
        <p:spPr>
          <a:xfrm>
            <a:off x="2301972" y="3309529"/>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ounded Rectangle 10">
            <a:extLst>
              <a:ext uri="{FF2B5EF4-FFF2-40B4-BE49-F238E27FC236}">
                <a16:creationId xmlns:a16="http://schemas.microsoft.com/office/drawing/2014/main" id="{5A5DD03E-05FC-844A-9623-C0CE2DEFD9B3}"/>
              </a:ext>
            </a:extLst>
          </p:cNvPr>
          <p:cNvSpPr/>
          <p:nvPr/>
        </p:nvSpPr>
        <p:spPr>
          <a:xfrm>
            <a:off x="7672122" y="3337719"/>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ounded Rectangle 11">
            <a:extLst>
              <a:ext uri="{FF2B5EF4-FFF2-40B4-BE49-F238E27FC236}">
                <a16:creationId xmlns:a16="http://schemas.microsoft.com/office/drawing/2014/main" id="{4F763F3B-6638-BF4B-8F65-185301A79C07}"/>
              </a:ext>
            </a:extLst>
          </p:cNvPr>
          <p:cNvSpPr/>
          <p:nvPr/>
        </p:nvSpPr>
        <p:spPr>
          <a:xfrm>
            <a:off x="4987047" y="3309529"/>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Down Arrow 12">
            <a:extLst>
              <a:ext uri="{FF2B5EF4-FFF2-40B4-BE49-F238E27FC236}">
                <a16:creationId xmlns:a16="http://schemas.microsoft.com/office/drawing/2014/main" id="{720F2C05-9953-7A4E-B0BD-3778D316A1C5}"/>
              </a:ext>
            </a:extLst>
          </p:cNvPr>
          <p:cNvSpPr/>
          <p:nvPr/>
        </p:nvSpPr>
        <p:spPr>
          <a:xfrm rot="16200000">
            <a:off x="7164948" y="3653866"/>
            <a:ext cx="272375" cy="25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D2A08905-2E82-F540-84C1-868C0F325181}"/>
              </a:ext>
            </a:extLst>
          </p:cNvPr>
          <p:cNvSpPr/>
          <p:nvPr/>
        </p:nvSpPr>
        <p:spPr>
          <a:xfrm rot="16200000">
            <a:off x="4481087" y="3653866"/>
            <a:ext cx="272375" cy="25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5C27A9-472E-8546-A405-6FCC7BA05840}"/>
              </a:ext>
            </a:extLst>
          </p:cNvPr>
          <p:cNvSpPr txBox="1"/>
          <p:nvPr/>
        </p:nvSpPr>
        <p:spPr>
          <a:xfrm>
            <a:off x="2865789" y="3526893"/>
            <a:ext cx="1060315" cy="369332"/>
          </a:xfrm>
          <a:prstGeom prst="rect">
            <a:avLst/>
          </a:prstGeom>
          <a:noFill/>
        </p:spPr>
        <p:txBody>
          <a:bodyPr wrap="square" rtlCol="0">
            <a:spAutoFit/>
          </a:bodyPr>
          <a:lstStyle/>
          <a:p>
            <a:r>
              <a:rPr lang="en-US" dirty="0">
                <a:solidFill>
                  <a:schemeClr val="bg1"/>
                </a:solidFill>
              </a:rPr>
              <a:t>Import</a:t>
            </a:r>
          </a:p>
        </p:txBody>
      </p:sp>
      <p:sp>
        <p:nvSpPr>
          <p:cNvPr id="16" name="TextBox 15">
            <a:extLst>
              <a:ext uri="{FF2B5EF4-FFF2-40B4-BE49-F238E27FC236}">
                <a16:creationId xmlns:a16="http://schemas.microsoft.com/office/drawing/2014/main" id="{A12DABFC-667A-9D4E-82CC-3BC8803ED2C8}"/>
              </a:ext>
            </a:extLst>
          </p:cNvPr>
          <p:cNvSpPr txBox="1"/>
          <p:nvPr/>
        </p:nvSpPr>
        <p:spPr>
          <a:xfrm>
            <a:off x="5689807" y="3547182"/>
            <a:ext cx="572286" cy="369332"/>
          </a:xfrm>
          <a:prstGeom prst="rect">
            <a:avLst/>
          </a:prstGeom>
          <a:noFill/>
        </p:spPr>
        <p:txBody>
          <a:bodyPr wrap="square" rtlCol="0">
            <a:spAutoFit/>
          </a:bodyPr>
          <a:lstStyle/>
          <a:p>
            <a:r>
              <a:rPr lang="en-US" dirty="0">
                <a:solidFill>
                  <a:schemeClr val="bg1"/>
                </a:solidFill>
              </a:rPr>
              <a:t>Tidy</a:t>
            </a:r>
          </a:p>
        </p:txBody>
      </p:sp>
      <p:sp>
        <p:nvSpPr>
          <p:cNvPr id="17" name="TextBox 16">
            <a:extLst>
              <a:ext uri="{FF2B5EF4-FFF2-40B4-BE49-F238E27FC236}">
                <a16:creationId xmlns:a16="http://schemas.microsoft.com/office/drawing/2014/main" id="{07D91C8D-BD69-EF40-9C3A-C33F9DC13C31}"/>
              </a:ext>
            </a:extLst>
          </p:cNvPr>
          <p:cNvSpPr txBox="1"/>
          <p:nvPr/>
        </p:nvSpPr>
        <p:spPr>
          <a:xfrm>
            <a:off x="8100947" y="3547182"/>
            <a:ext cx="1120156" cy="369332"/>
          </a:xfrm>
          <a:prstGeom prst="rect">
            <a:avLst/>
          </a:prstGeom>
          <a:noFill/>
        </p:spPr>
        <p:txBody>
          <a:bodyPr wrap="square" rtlCol="0">
            <a:spAutoFit/>
          </a:bodyPr>
          <a:lstStyle/>
          <a:p>
            <a:r>
              <a:rPr lang="en-US" dirty="0">
                <a:solidFill>
                  <a:schemeClr val="bg1"/>
                </a:solidFill>
              </a:rPr>
              <a:t>Transform</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8456" y="3897597"/>
            <a:ext cx="10835088" cy="158800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Scatterplots, bar plots, and line plots were used to explore data and visualize relationships between paired types.</a:t>
            </a:r>
          </a:p>
          <a:p>
            <a:pPr lvl="1">
              <a:lnSpc>
                <a:spcPct val="100000"/>
              </a:lnSpc>
              <a:spcBef>
                <a:spcPts val="1400"/>
              </a:spcBef>
            </a:pPr>
            <a:r>
              <a:rPr lang="en-US" sz="1600" i="0" u="none" strike="noStrike" dirty="0" err="1">
                <a:effectLst/>
                <a:latin typeface="Abadi" panose="020B0604020104020204" pitchFamily="34" charset="0"/>
              </a:rPr>
              <a:t>FlightNumber</a:t>
            </a:r>
            <a:r>
              <a:rPr lang="en-US" sz="1600" i="0" u="none" strike="noStrike" dirty="0">
                <a:effectLst/>
                <a:latin typeface="Abadi" panose="020B0604020104020204" pitchFamily="34" charset="0"/>
              </a:rPr>
              <a:t> and Launch Site, Payload and Launch Site, </a:t>
            </a:r>
            <a:r>
              <a:rPr lang="en-US" sz="1600" i="0" u="none" strike="noStrike" dirty="0">
                <a:solidFill>
                  <a:schemeClr val="accent3">
                    <a:lumMod val="25000"/>
                  </a:schemeClr>
                </a:solidFill>
                <a:effectLst/>
                <a:latin typeface="Abadi" panose="020B0604020104020204" pitchFamily="34" charset="0"/>
              </a:rPr>
              <a:t>S</a:t>
            </a:r>
            <a:r>
              <a:rPr lang="en-US" sz="1600" i="0" u="none" strike="noStrike" dirty="0">
                <a:effectLst/>
                <a:latin typeface="Abadi" panose="020B0604020104020204" pitchFamily="34" charset="0"/>
              </a:rPr>
              <a:t>uccess rate and Orbit type, Payload and Orbit type, </a:t>
            </a:r>
            <a:r>
              <a:rPr lang="en-US" sz="1600" i="0" u="none" strike="noStrike" dirty="0" err="1">
                <a:effectLst/>
                <a:latin typeface="Abadi" panose="020B0604020104020204" pitchFamily="34" charset="0"/>
              </a:rPr>
              <a:t>FlightNumber</a:t>
            </a:r>
            <a:r>
              <a:rPr lang="en-US" sz="1600" i="0" u="none" strike="noStrike" dirty="0">
                <a:effectLst/>
                <a:latin typeface="Abadi" panose="020B0604020104020204" pitchFamily="34" charset="0"/>
              </a:rPr>
              <a:t> and Orbit typ</a:t>
            </a:r>
            <a:r>
              <a:rPr lang="en-US" sz="1600" dirty="0">
                <a:latin typeface="Abadi" panose="020B0604020104020204" pitchFamily="34" charset="0"/>
              </a:rPr>
              <a:t>e, and L</a:t>
            </a:r>
            <a:r>
              <a:rPr lang="en-US" sz="1600" i="0" u="none" strike="noStrike" dirty="0">
                <a:effectLst/>
                <a:latin typeface="Abadi" panose="020B0604020104020204" pitchFamily="34" charset="0"/>
              </a:rPr>
              <a:t>aunch success yearly trend.</a:t>
            </a:r>
            <a:endParaRPr lang="en-US" dirty="0"/>
          </a:p>
          <a:p>
            <a:r>
              <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hlinkClick r:id="rId4"/>
              </a:rPr>
              <a:t>https://github.com/creativerobotz/rocketship/blob/main/EDA%20with%20Data%20Visualization.ipynb</a:t>
            </a:r>
            <a:endParaRPr kumimoji="0" lang="en-US" sz="22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Chart, bar chart&#10;&#10;Description automatically generated">
            <a:extLst>
              <a:ext uri="{FF2B5EF4-FFF2-40B4-BE49-F238E27FC236}">
                <a16:creationId xmlns:a16="http://schemas.microsoft.com/office/drawing/2014/main" id="{F454B085-2D2D-314C-9D0F-69C1FFAFDB85}"/>
              </a:ext>
            </a:extLst>
          </p:cNvPr>
          <p:cNvPicPr>
            <a:picLocks noChangeAspect="1"/>
          </p:cNvPicPr>
          <p:nvPr/>
        </p:nvPicPr>
        <p:blipFill rotWithShape="1">
          <a:blip r:embed="rId5"/>
          <a:srcRect l="2213" r="2749"/>
          <a:stretch/>
        </p:blipFill>
        <p:spPr>
          <a:xfrm>
            <a:off x="4327489" y="1366188"/>
            <a:ext cx="3046077" cy="2377659"/>
          </a:xfrm>
          <a:prstGeom prst="rect">
            <a:avLst/>
          </a:prstGeom>
        </p:spPr>
      </p:pic>
      <p:pic>
        <p:nvPicPr>
          <p:cNvPr id="7" name="Picture 6" descr="Chart&#10;&#10;Description automatically generated">
            <a:extLst>
              <a:ext uri="{FF2B5EF4-FFF2-40B4-BE49-F238E27FC236}">
                <a16:creationId xmlns:a16="http://schemas.microsoft.com/office/drawing/2014/main" id="{18F5B29C-C95D-204C-A6F2-00C889AA6DAF}"/>
              </a:ext>
            </a:extLst>
          </p:cNvPr>
          <p:cNvPicPr>
            <a:picLocks noChangeAspect="1"/>
          </p:cNvPicPr>
          <p:nvPr/>
        </p:nvPicPr>
        <p:blipFill>
          <a:blip r:embed="rId6"/>
          <a:stretch>
            <a:fillRect/>
          </a:stretch>
        </p:blipFill>
        <p:spPr>
          <a:xfrm>
            <a:off x="7469523" y="1366188"/>
            <a:ext cx="3127644" cy="2372697"/>
          </a:xfrm>
          <a:prstGeom prst="rect">
            <a:avLst/>
          </a:prstGeom>
        </p:spPr>
      </p:pic>
      <p:pic>
        <p:nvPicPr>
          <p:cNvPr id="8" name="Picture 7" descr="Chart, scatter chart&#10;&#10;Description automatically generated">
            <a:extLst>
              <a:ext uri="{FF2B5EF4-FFF2-40B4-BE49-F238E27FC236}">
                <a16:creationId xmlns:a16="http://schemas.microsoft.com/office/drawing/2014/main" id="{8B6E7DAC-20DB-E240-9CD1-DE25A0E1BEE8}"/>
              </a:ext>
            </a:extLst>
          </p:cNvPr>
          <p:cNvPicPr>
            <a:picLocks noChangeAspect="1"/>
          </p:cNvPicPr>
          <p:nvPr/>
        </p:nvPicPr>
        <p:blipFill>
          <a:blip r:embed="rId7"/>
          <a:stretch>
            <a:fillRect/>
          </a:stretch>
        </p:blipFill>
        <p:spPr>
          <a:xfrm>
            <a:off x="1460675" y="1372397"/>
            <a:ext cx="2770857" cy="236648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01979"/>
            <a:ext cx="10515600" cy="547703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a:t>
            </a:r>
          </a:p>
          <a:p>
            <a:pPr lvl="1">
              <a:lnSpc>
                <a:spcPct val="100000"/>
              </a:lnSpc>
              <a:spcBef>
                <a:spcPts val="50"/>
              </a:spcBef>
            </a:pPr>
            <a:r>
              <a:rPr lang="en-US" sz="1800" b="1" i="0" u="none" strike="noStrike" dirty="0">
                <a:solidFill>
                  <a:schemeClr val="bg2">
                    <a:lumMod val="50000"/>
                  </a:schemeClr>
                </a:solidFill>
                <a:effectLst/>
                <a:latin typeface="Abadi" panose="020B0604020104020204" pitchFamily="34" charset="0"/>
              </a:rPr>
              <a:t>Display the names of the unique launch sites in the space mission</a:t>
            </a:r>
          </a:p>
          <a:p>
            <a:pPr lvl="1">
              <a:lnSpc>
                <a:spcPct val="100000"/>
              </a:lnSpc>
              <a:spcBef>
                <a:spcPts val="50"/>
              </a:spcBef>
            </a:pPr>
            <a:r>
              <a:rPr lang="en-US" sz="1800" b="1" i="0" u="none" strike="noStrike" dirty="0">
                <a:solidFill>
                  <a:schemeClr val="bg2">
                    <a:lumMod val="50000"/>
                  </a:schemeClr>
                </a:solidFill>
                <a:effectLst/>
                <a:latin typeface="Abadi" panose="020B0604020104020204" pitchFamily="34" charset="0"/>
              </a:rPr>
              <a:t>Display 5 records where launch sites begin with the string 'CCA'</a:t>
            </a:r>
          </a:p>
          <a:p>
            <a:pPr lvl="1">
              <a:lnSpc>
                <a:spcPct val="100000"/>
              </a:lnSpc>
              <a:spcBef>
                <a:spcPts val="50"/>
              </a:spcBef>
            </a:pPr>
            <a:r>
              <a:rPr lang="en-US" sz="1800" b="1" i="0" u="none" strike="noStrike" dirty="0">
                <a:solidFill>
                  <a:schemeClr val="bg2">
                    <a:lumMod val="50000"/>
                  </a:schemeClr>
                </a:solidFill>
                <a:effectLst/>
                <a:latin typeface="Abadi" panose="020B0604020104020204" pitchFamily="34" charset="0"/>
              </a:rPr>
              <a:t>Display the total payload mass carried by boosters launched by NASA (CRS)</a:t>
            </a:r>
          </a:p>
          <a:p>
            <a:pPr lvl="1">
              <a:lnSpc>
                <a:spcPct val="100000"/>
              </a:lnSpc>
              <a:spcBef>
                <a:spcPts val="50"/>
              </a:spcBef>
            </a:pPr>
            <a:r>
              <a:rPr lang="en-US" sz="1800" b="1" i="0" u="none" strike="noStrike" dirty="0">
                <a:solidFill>
                  <a:schemeClr val="bg2">
                    <a:lumMod val="50000"/>
                  </a:schemeClr>
                </a:solidFill>
                <a:effectLst/>
                <a:latin typeface="Abadi" panose="020B0604020104020204" pitchFamily="34" charset="0"/>
              </a:rPr>
              <a:t>Display average payload mass carried by booster version F9 v1.1</a:t>
            </a:r>
          </a:p>
          <a:p>
            <a:pPr lvl="1">
              <a:lnSpc>
                <a:spcPct val="100000"/>
              </a:lnSpc>
              <a:spcBef>
                <a:spcPts val="50"/>
              </a:spcBef>
            </a:pPr>
            <a:r>
              <a:rPr lang="en-US" sz="1800" b="1" i="0" u="none" strike="noStrike" dirty="0">
                <a:solidFill>
                  <a:schemeClr val="bg2">
                    <a:lumMod val="50000"/>
                  </a:schemeClr>
                </a:solidFill>
                <a:effectLst/>
                <a:latin typeface="Abadi" panose="020B0604020104020204" pitchFamily="34" charset="0"/>
              </a:rPr>
              <a:t>List the date when the first successful landing outcome in ground pad was achieved.</a:t>
            </a:r>
          </a:p>
          <a:p>
            <a:pPr lvl="1">
              <a:lnSpc>
                <a:spcPct val="100000"/>
              </a:lnSpc>
              <a:spcBef>
                <a:spcPts val="50"/>
              </a:spcBef>
            </a:pPr>
            <a:r>
              <a:rPr lang="en-US" sz="1800" b="1" i="0" u="none" strike="noStrike" dirty="0">
                <a:solidFill>
                  <a:schemeClr val="bg2">
                    <a:lumMod val="50000"/>
                  </a:schemeClr>
                </a:solidFill>
                <a:effectLst/>
                <a:latin typeface="Abadi" panose="020B0604020104020204" pitchFamily="34" charset="0"/>
              </a:rPr>
              <a:t>List names of boosters which have success in drone ship &amp; payload mass &gt; 4000 but </a:t>
            </a:r>
            <a:r>
              <a:rPr lang="en-US" sz="1800" b="1" dirty="0">
                <a:solidFill>
                  <a:schemeClr val="bg2">
                    <a:lumMod val="50000"/>
                  </a:schemeClr>
                </a:solidFill>
                <a:latin typeface="Abadi" panose="020B0604020104020204" pitchFamily="34" charset="0"/>
              </a:rPr>
              <a:t>&lt; </a:t>
            </a:r>
            <a:r>
              <a:rPr lang="en-US" sz="1800" b="1" i="0" u="none" strike="noStrike" dirty="0">
                <a:solidFill>
                  <a:schemeClr val="bg2">
                    <a:lumMod val="50000"/>
                  </a:schemeClr>
                </a:solidFill>
                <a:effectLst/>
                <a:latin typeface="Abadi" panose="020B0604020104020204" pitchFamily="34" charset="0"/>
              </a:rPr>
              <a:t>6000</a:t>
            </a:r>
          </a:p>
          <a:p>
            <a:pPr lvl="1">
              <a:lnSpc>
                <a:spcPct val="100000"/>
              </a:lnSpc>
              <a:spcBef>
                <a:spcPts val="50"/>
              </a:spcBef>
            </a:pPr>
            <a:r>
              <a:rPr lang="en-US" sz="1800" b="1" i="0" u="none" strike="noStrike" dirty="0">
                <a:solidFill>
                  <a:schemeClr val="bg2">
                    <a:lumMod val="50000"/>
                  </a:schemeClr>
                </a:solidFill>
                <a:effectLst/>
                <a:latin typeface="Abadi" panose="020B0604020104020204" pitchFamily="34" charset="0"/>
              </a:rPr>
              <a:t>List the total number of successful and failure mission outcomes</a:t>
            </a:r>
          </a:p>
          <a:p>
            <a:pPr lvl="1">
              <a:lnSpc>
                <a:spcPct val="100000"/>
              </a:lnSpc>
              <a:spcBef>
                <a:spcPts val="50"/>
              </a:spcBef>
            </a:pPr>
            <a:r>
              <a:rPr lang="en-US" sz="1800" b="1" i="0" u="none" strike="noStrike" dirty="0">
                <a:solidFill>
                  <a:schemeClr val="bg2">
                    <a:lumMod val="50000"/>
                  </a:schemeClr>
                </a:solidFill>
                <a:effectLst/>
                <a:latin typeface="Abadi" panose="020B0604020104020204" pitchFamily="34" charset="0"/>
              </a:rPr>
              <a:t>List names of </a:t>
            </a:r>
            <a:r>
              <a:rPr lang="en-US" sz="1800" b="1" i="0" u="none" strike="noStrike" dirty="0" err="1">
                <a:solidFill>
                  <a:schemeClr val="bg2">
                    <a:lumMod val="50000"/>
                  </a:schemeClr>
                </a:solidFill>
                <a:effectLst/>
                <a:latin typeface="Abadi" panose="020B0604020104020204" pitchFamily="34" charset="0"/>
              </a:rPr>
              <a:t>booster_versions</a:t>
            </a:r>
            <a:r>
              <a:rPr lang="en-US" sz="1800" b="1" i="0" u="none" strike="noStrike" dirty="0">
                <a:solidFill>
                  <a:schemeClr val="bg2">
                    <a:lumMod val="50000"/>
                  </a:schemeClr>
                </a:solidFill>
                <a:effectLst/>
                <a:latin typeface="Abadi" panose="020B0604020104020204" pitchFamily="34" charset="0"/>
              </a:rPr>
              <a:t> which have carried the maximum payload mass. Using subquery</a:t>
            </a:r>
          </a:p>
          <a:p>
            <a:pPr lvl="1">
              <a:lnSpc>
                <a:spcPct val="100000"/>
              </a:lnSpc>
              <a:spcBef>
                <a:spcPts val="50"/>
              </a:spcBef>
            </a:pPr>
            <a:r>
              <a:rPr lang="en-US" sz="1800" b="1" i="0" u="none" strike="noStrike" dirty="0">
                <a:solidFill>
                  <a:schemeClr val="bg2">
                    <a:lumMod val="50000"/>
                  </a:schemeClr>
                </a:solidFill>
                <a:effectLst/>
                <a:latin typeface="Abadi" panose="020B0604020104020204" pitchFamily="34" charset="0"/>
              </a:rPr>
              <a:t>List the failed </a:t>
            </a:r>
            <a:r>
              <a:rPr lang="en-US" sz="1800" b="1" i="0" u="none" strike="noStrike" dirty="0" err="1">
                <a:solidFill>
                  <a:schemeClr val="bg2">
                    <a:lumMod val="50000"/>
                  </a:schemeClr>
                </a:solidFill>
                <a:effectLst/>
                <a:latin typeface="Abadi" panose="020B0604020104020204" pitchFamily="34" charset="0"/>
              </a:rPr>
              <a:t>landing_outcomes</a:t>
            </a:r>
            <a:r>
              <a:rPr lang="en-US" sz="1800" b="1" i="0" u="none" strike="noStrike" dirty="0">
                <a:solidFill>
                  <a:schemeClr val="bg2">
                    <a:lumMod val="50000"/>
                  </a:schemeClr>
                </a:solidFill>
                <a:effectLst/>
                <a:latin typeface="Abadi" panose="020B0604020104020204" pitchFamily="34" charset="0"/>
              </a:rPr>
              <a:t> in drone ship, their booster versions, and launch site names for in year 2015</a:t>
            </a:r>
          </a:p>
          <a:p>
            <a:pPr lvl="1">
              <a:lnSpc>
                <a:spcPct val="100000"/>
              </a:lnSpc>
              <a:spcBef>
                <a:spcPts val="50"/>
              </a:spcBef>
            </a:pPr>
            <a:r>
              <a:rPr lang="en-US" sz="1800" b="1" dirty="0">
                <a:solidFill>
                  <a:schemeClr val="bg2">
                    <a:lumMod val="50000"/>
                  </a:schemeClr>
                </a:solidFill>
                <a:effectLst/>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bg2">
                  <a:lumMod val="50000"/>
                </a:schemeClr>
              </a:solidFill>
              <a:latin typeface="Abadi" panose="020B0604020104020204" pitchFamily="34" charset="0"/>
              <a:hlinkClick r:id="rId4">
                <a:extLst>
                  <a:ext uri="{A12FA001-AC4F-418D-AE19-62706E023703}">
                    <ahyp:hlinkClr xmlns:ahyp="http://schemas.microsoft.com/office/drawing/2018/hyperlinkcolor" val="tx"/>
                  </a:ext>
                </a:extLst>
              </a:hlinkClick>
            </a:endParaRPr>
          </a:p>
          <a:p>
            <a:r>
              <a:rPr lang="en-US" sz="1800" dirty="0">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https://github.com/creativerobotz/rocketship/blob/main/EDA%20with%20SQL.ipynb</a:t>
            </a:r>
            <a:endParaRPr lang="en-US" sz="1800" dirty="0">
              <a:latin typeface="Abadi" panose="020B0604020104020204" pitchFamily="34" charset="0"/>
            </a:endParaRPr>
          </a:p>
          <a:p>
            <a:pPr marL="0" indent="0">
              <a:buNone/>
            </a:pPr>
            <a:endParaRPr lang="en-US" sz="1100" dirty="0"/>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97295" y="1417005"/>
            <a:ext cx="6360678" cy="50102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cs typeface="Apple Chancery" panose="03020702040506060504" pitchFamily="66" charset="-79"/>
              </a:rPr>
              <a:t>Map objects such as markers, circles, lines, and marker clusters were created and added to the folium map</a:t>
            </a:r>
          </a:p>
          <a:p>
            <a:pPr lvl="1">
              <a:lnSpc>
                <a:spcPct val="100000"/>
              </a:lnSpc>
            </a:pPr>
            <a:r>
              <a:rPr lang="en-US" sz="1800" b="1" i="0" u="none" strike="noStrike" dirty="0">
                <a:effectLst/>
                <a:latin typeface="Abadi" panose="020B0604020104020204" pitchFamily="34" charset="0"/>
                <a:cs typeface="APPLE CHANCERY" panose="03020702040506060504" pitchFamily="66" charset="-79"/>
              </a:rPr>
              <a:t>Markers: </a:t>
            </a:r>
            <a:r>
              <a:rPr lang="en-US" sz="1800" dirty="0">
                <a:latin typeface="Abadi" panose="020B0604020104020204" pitchFamily="34" charset="0"/>
                <a:cs typeface="Apple Chancery" panose="03020702040506060504" pitchFamily="66" charset="-79"/>
              </a:rPr>
              <a:t>I</a:t>
            </a:r>
            <a:r>
              <a:rPr lang="en-US" sz="1800" i="0" u="none" strike="noStrike" dirty="0">
                <a:effectLst/>
                <a:latin typeface="Abadi" panose="020B0604020104020204" pitchFamily="34" charset="0"/>
                <a:cs typeface="Apple Chancery" panose="03020702040506060504" pitchFamily="66" charset="-79"/>
              </a:rPr>
              <a:t>ndicate points such as, launch sites on a map</a:t>
            </a:r>
          </a:p>
          <a:p>
            <a:pPr lvl="1">
              <a:lnSpc>
                <a:spcPct val="100000"/>
              </a:lnSpc>
            </a:pPr>
            <a:r>
              <a:rPr lang="en-US" sz="1800" b="1" i="0" u="none" strike="noStrike" dirty="0">
                <a:effectLst/>
                <a:latin typeface="Abadi" panose="020B0604020104020204" pitchFamily="34" charset="0"/>
                <a:cs typeface="APPLE CHANCERY" panose="03020702040506060504" pitchFamily="66" charset="-79"/>
              </a:rPr>
              <a:t>Circles: </a:t>
            </a:r>
            <a:r>
              <a:rPr lang="en-US" sz="1800" i="0" u="none" strike="noStrike" dirty="0">
                <a:effectLst/>
                <a:latin typeface="Abadi" panose="020B0604020104020204" pitchFamily="34" charset="0"/>
                <a:cs typeface="Apple Chancery" panose="03020702040506060504" pitchFamily="66" charset="-79"/>
              </a:rPr>
              <a:t>Highlight area around specific coordinates on the map</a:t>
            </a:r>
          </a:p>
          <a:p>
            <a:pPr lvl="1">
              <a:lnSpc>
                <a:spcPct val="100000"/>
              </a:lnSpc>
            </a:pPr>
            <a:r>
              <a:rPr lang="en-US" sz="1800" b="1" i="0" u="none" strike="noStrike" dirty="0">
                <a:effectLst/>
                <a:latin typeface="Abadi" panose="020B0604020104020204" pitchFamily="34" charset="0"/>
                <a:cs typeface="APPLE CHANCERY" panose="03020702040506060504" pitchFamily="66" charset="-79"/>
              </a:rPr>
              <a:t>Lines: </a:t>
            </a:r>
            <a:r>
              <a:rPr lang="en-US" sz="1800" i="0" u="none" strike="noStrike" dirty="0">
                <a:effectLst/>
                <a:latin typeface="Abadi" panose="020B0604020104020204" pitchFamily="34" charset="0"/>
                <a:cs typeface="Apple Chancery" panose="03020702040506060504" pitchFamily="66" charset="-79"/>
              </a:rPr>
              <a:t>Indicate the distances between a launch site to its proximities</a:t>
            </a:r>
          </a:p>
          <a:p>
            <a:pPr lvl="1">
              <a:lnSpc>
                <a:spcPct val="100000"/>
              </a:lnSpc>
            </a:pPr>
            <a:r>
              <a:rPr lang="en-US" sz="1800" b="1" i="0" u="none" strike="noStrike" dirty="0">
                <a:effectLst/>
                <a:latin typeface="Abadi" panose="020B0604020104020204" pitchFamily="34" charset="0"/>
                <a:cs typeface="Apple Chancery" panose="03020702040506060504" pitchFamily="66" charset="-79"/>
              </a:rPr>
              <a:t>Marker Cluster: </a:t>
            </a:r>
            <a:r>
              <a:rPr lang="en-US" sz="1800" i="0" u="none" strike="noStrike" dirty="0">
                <a:effectLst/>
                <a:latin typeface="Abadi" panose="020B0604020104020204" pitchFamily="34" charset="0"/>
                <a:cs typeface="Apple Chancery" panose="03020702040506060504" pitchFamily="66" charset="-79"/>
              </a:rPr>
              <a:t>markers close in proximity that have been grouped with each other</a:t>
            </a:r>
          </a:p>
          <a:p>
            <a:pPr algn="l">
              <a:lnSpc>
                <a:spcPct val="100000"/>
              </a:lnSpc>
              <a:buFont typeface="Arial" panose="020B0604020202020204" pitchFamily="34" charset="0"/>
              <a:buChar char="•"/>
            </a:pPr>
            <a:r>
              <a:rPr lang="en-US" sz="2200" i="0" u="none" strike="noStrike" dirty="0">
                <a:effectLst/>
                <a:latin typeface="Abadi" panose="020B0604020104020204" pitchFamily="34" charset="0"/>
                <a:cs typeface="Apple Chancery" panose="03020702040506060504" pitchFamily="66" charset="-79"/>
              </a:rPr>
              <a:t>Marked launch outcomes for each site on map</a:t>
            </a:r>
            <a:r>
              <a:rPr lang="en-US" sz="2200" dirty="0">
                <a:latin typeface="Abadi" panose="020B0604020104020204" pitchFamily="34" charset="0"/>
                <a:cs typeface="Apple Chancery" panose="03020702040506060504" pitchFamily="66" charset="-79"/>
              </a:rPr>
              <a:t> to </a:t>
            </a:r>
            <a:r>
              <a:rPr lang="en-US" sz="2200" i="0" u="none" strike="noStrike" dirty="0">
                <a:effectLst/>
                <a:latin typeface="Abadi" panose="020B0604020104020204" pitchFamily="34" charset="0"/>
                <a:cs typeface="Apple Chancery" panose="03020702040506060504" pitchFamily="66" charset="-79"/>
              </a:rPr>
              <a:t>find geographical patterns about launch sites.</a:t>
            </a:r>
            <a:endParaRPr lang="en-US" sz="2200" dirty="0">
              <a:solidFill>
                <a:schemeClr val="accent3">
                  <a:lumMod val="25000"/>
                </a:schemeClr>
              </a:solidFill>
              <a:latin typeface="Abadi" panose="020B0604020104020204" pitchFamily="34" charset="0"/>
              <a:cs typeface="Apple Chancery" panose="03020702040506060504" pitchFamily="66" charset="-79"/>
            </a:endParaRPr>
          </a:p>
          <a:p>
            <a:pPr>
              <a:lnSpc>
                <a:spcPct val="100000"/>
              </a:lnSpc>
            </a:pPr>
            <a:r>
              <a:rPr lang="en-US" sz="2200" dirty="0">
                <a:latin typeface="Abadi" panose="020B0604020104020204" pitchFamily="34" charset="0"/>
                <a:cs typeface="Apple Chancery" panose="03020702040506060504" pitchFamily="66" charset="-79"/>
                <a:hlinkClick r:id="rId4"/>
              </a:rPr>
              <a:t>https://github.com/creativerobotz/rocketship/blob/main/Interactive%20Visual%20Analytics.ipynb</a:t>
            </a:r>
            <a:endParaRPr lang="en-US" sz="2200" dirty="0">
              <a:latin typeface="Abadi" panose="020B0604020104020204" pitchFamily="34" charset="0"/>
              <a:cs typeface="Apple Chancery" panose="03020702040506060504" pitchFamily="66" charset="-79"/>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descr="A picture containing text&#10;&#10;Description automatically generated">
            <a:extLst>
              <a:ext uri="{FF2B5EF4-FFF2-40B4-BE49-F238E27FC236}">
                <a16:creationId xmlns:a16="http://schemas.microsoft.com/office/drawing/2014/main" id="{D6A22B08-38B6-BE47-9FFC-250A796FC717}"/>
              </a:ext>
            </a:extLst>
          </p:cNvPr>
          <p:cNvPicPr>
            <a:picLocks noChangeAspect="1"/>
          </p:cNvPicPr>
          <p:nvPr/>
        </p:nvPicPr>
        <p:blipFill>
          <a:blip r:embed="rId5"/>
          <a:stretch>
            <a:fillRect/>
          </a:stretch>
        </p:blipFill>
        <p:spPr>
          <a:xfrm>
            <a:off x="770011" y="3961536"/>
            <a:ext cx="4214242" cy="2465675"/>
          </a:xfrm>
          <a:prstGeom prst="rect">
            <a:avLst/>
          </a:prstGeom>
        </p:spPr>
      </p:pic>
      <p:pic>
        <p:nvPicPr>
          <p:cNvPr id="7" name="Picture 6" descr="Map&#10;&#10;Description automatically generated">
            <a:extLst>
              <a:ext uri="{FF2B5EF4-FFF2-40B4-BE49-F238E27FC236}">
                <a16:creationId xmlns:a16="http://schemas.microsoft.com/office/drawing/2014/main" id="{4BA9E407-CD76-D74E-8EA9-90746917AFF0}"/>
              </a:ext>
            </a:extLst>
          </p:cNvPr>
          <p:cNvPicPr>
            <a:picLocks noChangeAspect="1"/>
          </p:cNvPicPr>
          <p:nvPr/>
        </p:nvPicPr>
        <p:blipFill>
          <a:blip r:embed="rId6"/>
          <a:stretch>
            <a:fillRect/>
          </a:stretch>
        </p:blipFill>
        <p:spPr>
          <a:xfrm>
            <a:off x="770011" y="1417005"/>
            <a:ext cx="4214242" cy="246567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94760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pie chart visualizing launch success counts. Added a range slider to select payload to see if the variable payload is correlated to mission outcome.</a:t>
            </a:r>
          </a:p>
          <a:p>
            <a:pPr>
              <a:lnSpc>
                <a:spcPct val="100000"/>
              </a:lnSpc>
              <a:spcBef>
                <a:spcPts val="1400"/>
              </a:spcBef>
            </a:pPr>
            <a:r>
              <a:rPr lang="en-US" sz="2200" b="0" i="0" u="none" strike="noStrike" dirty="0">
                <a:solidFill>
                  <a:srgbClr val="212529"/>
                </a:solidFill>
                <a:effectLst/>
                <a:latin typeface="Abadi" panose="020B0604020104020204" pitchFamily="34" charset="0"/>
              </a:rPr>
              <a:t>Plot scatter plot with the x axis as the payload and the y axis launch outcomes to observe how payload may be correlated with mission outcomes for selected site(s).</a:t>
            </a:r>
          </a:p>
          <a:p>
            <a:pPr>
              <a:lnSpc>
                <a:spcPct val="100000"/>
              </a:lnSpc>
              <a:spcBef>
                <a:spcPts val="1400"/>
              </a:spcBef>
            </a:pPr>
            <a:r>
              <a:rPr lang="en-US" sz="2200" dirty="0">
                <a:solidFill>
                  <a:srgbClr val="212529"/>
                </a:solidFill>
                <a:latin typeface="Abadi" panose="020B0604020104020204" pitchFamily="34" charset="0"/>
              </a:rPr>
              <a:t>This helps us determine the best launch site according to payload.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cs typeface="Apple Chancery" panose="03020702040506060504" pitchFamily="66" charset="-79"/>
                <a:hlinkClick r:id="rId3"/>
              </a:rPr>
              <a:t>https://github.com/creativerobotz/rocketship/blob/main/Build%20a%20Dashboard%20with%20Plotly%20Dash.ipynb</a:t>
            </a:r>
            <a:endParaRPr lang="en-US" sz="2200" dirty="0">
              <a:latin typeface="Abadi" panose="020B0604020104020204" pitchFamily="34" charset="0"/>
              <a:cs typeface="Apple Chancery" panose="03020702040506060504" pitchFamily="66" charset="-79"/>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423987"/>
            <a:ext cx="10687962" cy="3378673"/>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S</a:t>
            </a:r>
            <a:r>
              <a:rPr lang="en-US" sz="2200" b="0" i="0" u="none" strike="noStrike" dirty="0">
                <a:effectLst/>
                <a:latin typeface="Abadi" panose="020B0604020104020204" pitchFamily="34" charset="0"/>
              </a:rPr>
              <a:t>plit the data into training and testing data using the function </a:t>
            </a:r>
            <a:r>
              <a:rPr lang="en-US" sz="2200" dirty="0" err="1">
                <a:latin typeface="Abadi" panose="020B0604020104020204" pitchFamily="34" charset="0"/>
              </a:rPr>
              <a:t>train_test_split</a:t>
            </a:r>
            <a:r>
              <a:rPr lang="en-US" sz="2200" b="0" i="0" u="none" strike="noStrike" dirty="0">
                <a:effectLst/>
                <a:latin typeface="Abadi" panose="020B0604020104020204" pitchFamily="34" charset="0"/>
              </a:rPr>
              <a:t>. </a:t>
            </a:r>
          </a:p>
          <a:p>
            <a:pPr>
              <a:lnSpc>
                <a:spcPct val="100000"/>
              </a:lnSpc>
              <a:spcBef>
                <a:spcPts val="1400"/>
              </a:spcBef>
            </a:pPr>
            <a:r>
              <a:rPr lang="en-US" sz="2200" dirty="0">
                <a:latin typeface="Abadi" panose="020B0604020104020204" pitchFamily="34" charset="0"/>
              </a:rPr>
              <a:t>M</a:t>
            </a:r>
            <a:r>
              <a:rPr lang="en-US" sz="2200" b="0" i="0" u="none" strike="noStrike" dirty="0">
                <a:effectLst/>
                <a:latin typeface="Abadi" panose="020B0604020104020204" pitchFamily="34" charset="0"/>
              </a:rPr>
              <a:t>odels are trained and hyperparameters are selected using the function </a:t>
            </a:r>
            <a:r>
              <a:rPr lang="en-US" sz="2200" dirty="0" err="1">
                <a:latin typeface="Abadi" panose="020B0604020104020204" pitchFamily="34" charset="0"/>
              </a:rPr>
              <a:t>GridSearchCV</a:t>
            </a:r>
            <a:r>
              <a:rPr lang="en-US" sz="2200" b="0" i="0" u="none" strike="noStrike" dirty="0">
                <a:effectLst/>
                <a:latin typeface="Abadi" panose="020B0604020104020204" pitchFamily="34" charset="0"/>
              </a:rPr>
              <a:t>.</a:t>
            </a:r>
            <a:endParaRPr lang="en-US" sz="2200" dirty="0">
              <a:latin typeface="Abadi" panose="020B0604020104020204" pitchFamily="34" charset="0"/>
            </a:endParaRPr>
          </a:p>
          <a:p>
            <a:pPr>
              <a:lnSpc>
                <a:spcPct val="100000"/>
              </a:lnSpc>
              <a:spcBef>
                <a:spcPts val="1400"/>
              </a:spcBef>
            </a:pPr>
            <a:r>
              <a:rPr kumimoji="0" lang="en-US" sz="2200" b="0" i="0" u="none" strike="noStrike" kern="1200" cap="none" spc="0" normalizeH="0" baseline="0" noProof="0" dirty="0">
                <a:ln>
                  <a:noFill/>
                </a:ln>
                <a:effectLst/>
                <a:uLnTx/>
                <a:uFillTx/>
                <a:latin typeface="Abadi" panose="020B0604020104020204" pitchFamily="34" charset="0"/>
              </a:rPr>
              <a:t>Find best Hyperparameter for SVM, Classification Trees and Logistic Regression</a:t>
            </a:r>
          </a:p>
          <a:p>
            <a:pPr>
              <a:lnSpc>
                <a:spcPct val="100000"/>
              </a:lnSpc>
              <a:spcBef>
                <a:spcPts val="1400"/>
              </a:spcBef>
            </a:pPr>
            <a:r>
              <a:rPr kumimoji="0" lang="en-US" sz="2200" b="0" i="0" u="none" strike="noStrike" kern="1200" cap="none" spc="0" normalizeH="0" baseline="0" noProof="0" dirty="0">
                <a:ln>
                  <a:noFill/>
                </a:ln>
                <a:effectLst/>
                <a:uLnTx/>
                <a:uFillTx/>
                <a:latin typeface="Abadi" panose="020B0604020104020204" pitchFamily="34" charset="0"/>
              </a:rPr>
              <a:t>Find what method performs best using test data: </a:t>
            </a:r>
            <a:r>
              <a:rPr lang="en-US" sz="2200" dirty="0">
                <a:latin typeface="Abadi" panose="020B0604020104020204" pitchFamily="34" charset="0"/>
              </a:rPr>
              <a:t>Logistic Regression, K-Nearest Neighbors, Decision Tree Classifiers, and Support Vector Machine (SVM)</a:t>
            </a:r>
          </a:p>
          <a:p>
            <a:pPr algn="l"/>
            <a:r>
              <a:rPr lang="en-US" sz="2200" dirty="0">
                <a:solidFill>
                  <a:srgbClr val="0563C1"/>
                </a:solidFill>
                <a:latin typeface="Abadi" panose="020B0604020104020204" pitchFamily="34" charset="0"/>
                <a:hlinkClick r:id="rId4"/>
              </a:rPr>
              <a:t>https</a:t>
            </a:r>
            <a:r>
              <a:rPr lang="en-US" sz="2200" dirty="0">
                <a:latin typeface="Abadi" panose="020B0604020104020204" pitchFamily="34" charset="0"/>
                <a:hlinkClick r:id="rId4"/>
              </a:rPr>
              <a:t>://github.com/creativerobotz/rocketship/blob/main/Machine%20Learning%20Prediction.ipynb</a:t>
            </a:r>
            <a:endParaRPr lang="en-US" sz="2200" dirty="0">
              <a:latin typeface="Abadi" panose="020B0604020104020204" pitchFamily="34" charset="0"/>
            </a:endParaRPr>
          </a:p>
          <a:p>
            <a:pPr algn="l"/>
            <a:endParaRPr lang="en-US" sz="2200" dirty="0">
              <a:latin typeface="Abadi" panose="020B0604020104020204" pitchFamily="34" charset="0"/>
            </a:endParaRPr>
          </a:p>
          <a:p>
            <a:pPr algn="l"/>
            <a:endParaRPr lang="en-US" sz="11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0" name="Rounded Rectangle 9">
            <a:extLst>
              <a:ext uri="{FF2B5EF4-FFF2-40B4-BE49-F238E27FC236}">
                <a16:creationId xmlns:a16="http://schemas.microsoft.com/office/drawing/2014/main" id="{5C23B1E3-288F-ED4D-A07E-414FB0A1E023}"/>
              </a:ext>
            </a:extLst>
          </p:cNvPr>
          <p:cNvSpPr/>
          <p:nvPr/>
        </p:nvSpPr>
        <p:spPr>
          <a:xfrm>
            <a:off x="2039325" y="5112166"/>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ounded Rectangle 11">
            <a:extLst>
              <a:ext uri="{FF2B5EF4-FFF2-40B4-BE49-F238E27FC236}">
                <a16:creationId xmlns:a16="http://schemas.microsoft.com/office/drawing/2014/main" id="{7C5FEFFC-03B3-C948-AD60-FA0AE80C9FA1}"/>
              </a:ext>
            </a:extLst>
          </p:cNvPr>
          <p:cNvSpPr/>
          <p:nvPr/>
        </p:nvSpPr>
        <p:spPr>
          <a:xfrm>
            <a:off x="7409475" y="5140356"/>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ounded Rectangle 12">
            <a:extLst>
              <a:ext uri="{FF2B5EF4-FFF2-40B4-BE49-F238E27FC236}">
                <a16:creationId xmlns:a16="http://schemas.microsoft.com/office/drawing/2014/main" id="{B34D3FEB-084C-644F-86A2-CF0C6CF06DD5}"/>
              </a:ext>
            </a:extLst>
          </p:cNvPr>
          <p:cNvSpPr/>
          <p:nvPr/>
        </p:nvSpPr>
        <p:spPr>
          <a:xfrm>
            <a:off x="4724400" y="5112166"/>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Down Arrow 13">
            <a:extLst>
              <a:ext uri="{FF2B5EF4-FFF2-40B4-BE49-F238E27FC236}">
                <a16:creationId xmlns:a16="http://schemas.microsoft.com/office/drawing/2014/main" id="{DBA83CD4-962A-A041-A32F-C97BED8E9231}"/>
              </a:ext>
            </a:extLst>
          </p:cNvPr>
          <p:cNvSpPr/>
          <p:nvPr/>
        </p:nvSpPr>
        <p:spPr>
          <a:xfrm rot="16200000">
            <a:off x="6902301" y="5456503"/>
            <a:ext cx="272375" cy="25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909670F2-F008-9D47-A041-67E896CE536B}"/>
              </a:ext>
            </a:extLst>
          </p:cNvPr>
          <p:cNvSpPr/>
          <p:nvPr/>
        </p:nvSpPr>
        <p:spPr>
          <a:xfrm rot="16200000">
            <a:off x="4218440" y="5456503"/>
            <a:ext cx="272375" cy="25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20D54AE-F05F-CC45-9B22-A581E7E8685A}"/>
              </a:ext>
            </a:extLst>
          </p:cNvPr>
          <p:cNvSpPr txBox="1"/>
          <p:nvPr/>
        </p:nvSpPr>
        <p:spPr>
          <a:xfrm>
            <a:off x="2334639" y="5252936"/>
            <a:ext cx="1319092" cy="646331"/>
          </a:xfrm>
          <a:prstGeom prst="rect">
            <a:avLst/>
          </a:prstGeom>
          <a:noFill/>
        </p:spPr>
        <p:txBody>
          <a:bodyPr wrap="square" rtlCol="0">
            <a:spAutoFit/>
          </a:bodyPr>
          <a:lstStyle/>
          <a:p>
            <a:pPr algn="ctr"/>
            <a:r>
              <a:rPr lang="en-US" dirty="0">
                <a:solidFill>
                  <a:schemeClr val="bg1"/>
                </a:solidFill>
              </a:rPr>
              <a:t>Prepare and split data</a:t>
            </a:r>
          </a:p>
        </p:txBody>
      </p:sp>
      <p:sp>
        <p:nvSpPr>
          <p:cNvPr id="17" name="TextBox 16">
            <a:extLst>
              <a:ext uri="{FF2B5EF4-FFF2-40B4-BE49-F238E27FC236}">
                <a16:creationId xmlns:a16="http://schemas.microsoft.com/office/drawing/2014/main" id="{B1DD34A7-F7CE-994F-8570-5EE6ED3C724B}"/>
              </a:ext>
            </a:extLst>
          </p:cNvPr>
          <p:cNvSpPr txBox="1"/>
          <p:nvPr/>
        </p:nvSpPr>
        <p:spPr>
          <a:xfrm>
            <a:off x="4790932" y="5107583"/>
            <a:ext cx="1786290" cy="923330"/>
          </a:xfrm>
          <a:prstGeom prst="rect">
            <a:avLst/>
          </a:prstGeom>
          <a:noFill/>
        </p:spPr>
        <p:txBody>
          <a:bodyPr wrap="square" rtlCol="0">
            <a:spAutoFit/>
          </a:bodyPr>
          <a:lstStyle/>
          <a:p>
            <a:pPr algn="ctr"/>
            <a:r>
              <a:rPr lang="en-US" sz="1800" dirty="0">
                <a:solidFill>
                  <a:srgbClr val="FFFFFF"/>
                </a:solidFill>
                <a:effectLst/>
                <a:latin typeface="Calibri" panose="020F0502020204030204" pitchFamily="34" charset="0"/>
              </a:rPr>
              <a:t>Train and test models with best hyperparameter </a:t>
            </a:r>
            <a:endParaRPr lang="en-US" dirty="0">
              <a:effectLst/>
            </a:endParaRPr>
          </a:p>
        </p:txBody>
      </p:sp>
      <p:sp>
        <p:nvSpPr>
          <p:cNvPr id="18" name="TextBox 17">
            <a:extLst>
              <a:ext uri="{FF2B5EF4-FFF2-40B4-BE49-F238E27FC236}">
                <a16:creationId xmlns:a16="http://schemas.microsoft.com/office/drawing/2014/main" id="{88F811AC-27F9-E349-A84A-6C40F41EDA94}"/>
              </a:ext>
            </a:extLst>
          </p:cNvPr>
          <p:cNvSpPr txBox="1"/>
          <p:nvPr/>
        </p:nvSpPr>
        <p:spPr>
          <a:xfrm>
            <a:off x="7822163" y="5275506"/>
            <a:ext cx="1120156" cy="646331"/>
          </a:xfrm>
          <a:prstGeom prst="rect">
            <a:avLst/>
          </a:prstGeom>
          <a:noFill/>
        </p:spPr>
        <p:txBody>
          <a:bodyPr wrap="square" rtlCol="0">
            <a:spAutoFit/>
          </a:bodyPr>
          <a:lstStyle/>
          <a:p>
            <a:pPr algn="ctr"/>
            <a:r>
              <a:rPr lang="en-US" dirty="0">
                <a:solidFill>
                  <a:schemeClr val="bg1"/>
                </a:solidFill>
              </a:rPr>
              <a:t>Compare Results</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73565" cy="4104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1"/>
                </a:solidFill>
                <a:latin typeface="Abadi" panose="020B0604020104020204" pitchFamily="34" charset="0"/>
              </a:rPr>
              <a:t>Space X has 4 unique launch sites.</a:t>
            </a:r>
          </a:p>
          <a:p>
            <a:pPr lvl="1">
              <a:lnSpc>
                <a:spcPct val="100000"/>
              </a:lnSpc>
              <a:spcBef>
                <a:spcPts val="1400"/>
              </a:spcBef>
            </a:pPr>
            <a:r>
              <a:rPr lang="en-US" sz="1800" dirty="0">
                <a:solidFill>
                  <a:schemeClr val="accent1"/>
                </a:solidFill>
                <a:latin typeface="Abadi" panose="020B0604020104020204" pitchFamily="34" charset="0"/>
              </a:rPr>
              <a:t>The average payload carried by booster F9 v1.1 is 2928</a:t>
            </a:r>
          </a:p>
          <a:p>
            <a:pPr lvl="1">
              <a:lnSpc>
                <a:spcPct val="100000"/>
              </a:lnSpc>
              <a:spcBef>
                <a:spcPts val="1400"/>
              </a:spcBef>
            </a:pPr>
            <a:r>
              <a:rPr lang="en-US" sz="1800" dirty="0">
                <a:solidFill>
                  <a:schemeClr val="accent1"/>
                </a:solidFill>
                <a:latin typeface="Abadi" panose="020B0604020104020204" pitchFamily="34" charset="0"/>
              </a:rPr>
              <a:t>The first successful ground pad landing was on 12-22-2015</a:t>
            </a:r>
          </a:p>
          <a:p>
            <a:pPr lvl="1">
              <a:lnSpc>
                <a:spcPct val="100000"/>
              </a:lnSpc>
              <a:spcBef>
                <a:spcPts val="1400"/>
              </a:spcBef>
            </a:pPr>
            <a:r>
              <a:rPr lang="en-US" sz="1800" dirty="0">
                <a:solidFill>
                  <a:schemeClr val="accent1"/>
                </a:solidFill>
                <a:latin typeface="Abadi" panose="020B0604020104020204" pitchFamily="34" charset="0"/>
              </a:rPr>
              <a:t>Average launch success rate increased from 2013 to 2020</a:t>
            </a:r>
          </a:p>
          <a:p>
            <a:pPr lvl="1">
              <a:lnSpc>
                <a:spcPct val="100000"/>
              </a:lnSpc>
              <a:spcBef>
                <a:spcPts val="1400"/>
              </a:spcBef>
            </a:pPr>
            <a:r>
              <a:rPr lang="en-US" sz="1800" dirty="0">
                <a:solidFill>
                  <a:schemeClr val="accent1"/>
                </a:solidFill>
                <a:latin typeface="Abadi" panose="020B0604020104020204" pitchFamily="34" charset="0"/>
              </a:rPr>
              <a:t>Booster version F9 B5 has carried the maximum payload mass</a:t>
            </a:r>
          </a:p>
          <a:p>
            <a:pPr lvl="1">
              <a:lnSpc>
                <a:spcPct val="100000"/>
              </a:lnSpc>
              <a:spcBef>
                <a:spcPts val="1400"/>
              </a:spcBef>
            </a:pPr>
            <a:r>
              <a:rPr lang="en-US" sz="1800" dirty="0">
                <a:solidFill>
                  <a:schemeClr val="accent1"/>
                </a:solidFill>
                <a:latin typeface="Abadi" panose="020B0604020104020204" pitchFamily="34" charset="0"/>
              </a:rPr>
              <a:t>Launch site KSC LC 39A has had the most successful launches</a:t>
            </a:r>
          </a:p>
          <a:p>
            <a:pPr lvl="1">
              <a:lnSpc>
                <a:spcPct val="100000"/>
              </a:lnSpc>
              <a:spcBef>
                <a:spcPts val="1400"/>
              </a:spcBef>
            </a:pPr>
            <a:r>
              <a:rPr lang="en-US" sz="1800" dirty="0">
                <a:solidFill>
                  <a:schemeClr val="accent1"/>
                </a:solidFill>
                <a:latin typeface="Abadi" panose="020B0604020104020204" pitchFamily="34" charset="0"/>
              </a:rPr>
              <a:t>Most launches happen on the east coast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273565" cy="4104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1"/>
                </a:solidFill>
                <a:latin typeface="Abadi" panose="020B0604020104020204" pitchFamily="34" charset="0"/>
              </a:rPr>
              <a:t>Decision Tree Classifier is the model that performs best when predicting successful landings. Using hyperparameters, the DT model accuracy is 88% and test data accuracy is over 94%.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9" name="Picture 8" descr="Chart, bar chart&#10;&#10;Description automatically generated">
            <a:extLst>
              <a:ext uri="{FF2B5EF4-FFF2-40B4-BE49-F238E27FC236}">
                <a16:creationId xmlns:a16="http://schemas.microsoft.com/office/drawing/2014/main" id="{275ABD06-0504-BB46-9A54-46D8D1284573}"/>
              </a:ext>
            </a:extLst>
          </p:cNvPr>
          <p:cNvPicPr>
            <a:picLocks noChangeAspect="1"/>
          </p:cNvPicPr>
          <p:nvPr/>
        </p:nvPicPr>
        <p:blipFill>
          <a:blip r:embed="rId4"/>
          <a:stretch>
            <a:fillRect/>
          </a:stretch>
        </p:blipFill>
        <p:spPr>
          <a:xfrm>
            <a:off x="3535860" y="3207159"/>
            <a:ext cx="5120279" cy="2888129"/>
          </a:xfrm>
          <a:prstGeom prst="rect">
            <a:avLst/>
          </a:prstGeom>
        </p:spPr>
      </p:pic>
    </p:spTree>
    <p:extLst>
      <p:ext uri="{BB962C8B-B14F-4D97-AF65-F5344CB8AC3E}">
        <p14:creationId xmlns:p14="http://schemas.microsoft.com/office/powerpoint/2010/main" val="1501894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endParaRPr>
          </a:p>
        </p:txBody>
      </p:sp>
      <p:graphicFrame>
        <p:nvGraphicFramePr>
          <p:cNvPr id="5" name="Content Placeholder 2">
            <a:extLst>
              <a:ext uri="{FF2B5EF4-FFF2-40B4-BE49-F238E27FC236}">
                <a16:creationId xmlns:a16="http://schemas.microsoft.com/office/drawing/2014/main" id="{D0C53275-045D-6043-9AD1-915A0CB5B9A1}"/>
              </a:ext>
            </a:extLst>
          </p:cNvPr>
          <p:cNvGraphicFramePr/>
          <p:nvPr>
            <p:extLst>
              <p:ext uri="{D42A27DB-BD31-4B8C-83A1-F6EECF244321}">
                <p14:modId xmlns:p14="http://schemas.microsoft.com/office/powerpoint/2010/main" val="13126559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5634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004441"/>
            <a:ext cx="10129652" cy="1864547"/>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CCAFS SLC-40</a:t>
            </a:r>
            <a:r>
              <a:rPr lang="en-US" sz="2200" b="0" i="0" u="none" strike="noStrike" dirty="0">
                <a:effectLst/>
                <a:latin typeface="Abadi" panose="020B0604020104020204" pitchFamily="34" charset="0"/>
              </a:rPr>
              <a:t>, has a success rate of 60%, while </a:t>
            </a:r>
            <a:r>
              <a:rPr lang="en-US" sz="2200" dirty="0">
                <a:latin typeface="Abadi" panose="020B0604020104020204" pitchFamily="34" charset="0"/>
              </a:rPr>
              <a:t>KSC LC-39A</a:t>
            </a:r>
            <a:r>
              <a:rPr lang="en-US" sz="2200" b="0" i="0" u="none" strike="noStrike" dirty="0">
                <a:effectLst/>
                <a:latin typeface="Abadi" panose="020B0604020104020204" pitchFamily="34" charset="0"/>
              </a:rPr>
              <a:t> and </a:t>
            </a:r>
            <a:r>
              <a:rPr lang="en-US" sz="2200" dirty="0">
                <a:latin typeface="Abadi" panose="020B0604020104020204" pitchFamily="34" charset="0"/>
              </a:rPr>
              <a:t>VAFB SLC 4E</a:t>
            </a:r>
            <a:r>
              <a:rPr lang="en-US" sz="2200" b="0" i="0" u="none" strike="noStrike" dirty="0">
                <a:effectLst/>
                <a:latin typeface="Abadi" panose="020B0604020104020204" pitchFamily="34" charset="0"/>
              </a:rPr>
              <a:t> has a success rate of 77%.</a:t>
            </a:r>
          </a:p>
          <a:p>
            <a:pPr>
              <a:lnSpc>
                <a:spcPct val="100000"/>
              </a:lnSpc>
              <a:spcBef>
                <a:spcPts val="1400"/>
              </a:spcBef>
            </a:pPr>
            <a:r>
              <a:rPr lang="en-US" sz="2200" dirty="0">
                <a:solidFill>
                  <a:schemeClr val="accent3">
                    <a:lumMod val="25000"/>
                  </a:schemeClr>
                </a:solidFill>
                <a:latin typeface="Abadi" panose="020B0604020104020204" pitchFamily="34" charset="0"/>
              </a:rPr>
              <a:t>Most flights have been launched at CCAFS SLC-540</a:t>
            </a:r>
          </a:p>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 first stage is more likely to land successfully.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79C078CA-8A19-454A-85FA-E2FE5D0FFD9E}"/>
              </a:ext>
            </a:extLst>
          </p:cNvPr>
          <p:cNvPicPr>
            <a:picLocks noChangeAspect="1"/>
          </p:cNvPicPr>
          <p:nvPr/>
        </p:nvPicPr>
        <p:blipFill>
          <a:blip r:embed="rId3"/>
          <a:stretch>
            <a:fillRect/>
          </a:stretch>
        </p:blipFill>
        <p:spPr>
          <a:xfrm>
            <a:off x="864973" y="1626116"/>
            <a:ext cx="10129652" cy="20646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majority of CCAFS SLC 40 payloads that are launched are lower in mass </a:t>
            </a:r>
          </a:p>
          <a:p>
            <a:pPr>
              <a:lnSpc>
                <a:spcPct val="100000"/>
              </a:lnSpc>
              <a:spcBef>
                <a:spcPts val="1400"/>
              </a:spcBef>
            </a:pPr>
            <a:r>
              <a:rPr lang="en-US" sz="2200" b="0" i="0" u="none" strike="noStrike" dirty="0">
                <a:effectLst/>
                <a:latin typeface="Abadi" panose="020B0604020104020204" pitchFamily="34" charset="0"/>
              </a:rPr>
              <a:t>For the VAFB-SLC launch site there are no rockets launched for heavy payload mass (greater than 10000)</a:t>
            </a:r>
          </a:p>
          <a:p>
            <a:pPr>
              <a:lnSpc>
                <a:spcPct val="100000"/>
              </a:lnSpc>
              <a:spcBef>
                <a:spcPts val="1400"/>
              </a:spcBef>
            </a:pPr>
            <a:endParaRPr lang="en-US" sz="3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FD93819F-514E-E942-BCE5-0BC6C3135717}"/>
              </a:ext>
            </a:extLst>
          </p:cNvPr>
          <p:cNvPicPr>
            <a:picLocks noChangeAspect="1"/>
          </p:cNvPicPr>
          <p:nvPr/>
        </p:nvPicPr>
        <p:blipFill>
          <a:blip r:embed="rId4"/>
          <a:stretch>
            <a:fillRect/>
          </a:stretch>
        </p:blipFill>
        <p:spPr>
          <a:xfrm>
            <a:off x="5920032" y="1674062"/>
            <a:ext cx="4849491" cy="420728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r>
              <a:rPr lang="en-US" sz="2200" dirty="0">
                <a:solidFill>
                  <a:srgbClr val="282828"/>
                </a:solidFill>
                <a:effectLst/>
                <a:latin typeface="Abadi" panose="020B0604020104020204" pitchFamily="34" charset="0"/>
              </a:rPr>
              <a:t>Orbits with the highest success rate: </a:t>
            </a:r>
          </a:p>
          <a:p>
            <a:pPr lvl="1"/>
            <a:r>
              <a:rPr lang="en-US" sz="1800" dirty="0">
                <a:solidFill>
                  <a:srgbClr val="282828"/>
                </a:solidFill>
                <a:effectLst/>
                <a:latin typeface="Abadi" panose="020B0604020104020204" pitchFamily="34" charset="0"/>
              </a:rPr>
              <a:t>ES-L1</a:t>
            </a:r>
            <a:endParaRPr lang="en-US" sz="1800" dirty="0">
              <a:latin typeface="Abadi" panose="020B0604020104020204" pitchFamily="34" charset="0"/>
            </a:endParaRPr>
          </a:p>
          <a:p>
            <a:pPr lvl="1"/>
            <a:r>
              <a:rPr lang="en-US" sz="1800" dirty="0">
                <a:solidFill>
                  <a:srgbClr val="282828"/>
                </a:solidFill>
                <a:effectLst/>
                <a:latin typeface="Abadi" panose="020B0604020104020204" pitchFamily="34" charset="0"/>
              </a:rPr>
              <a:t>GEO</a:t>
            </a:r>
            <a:endParaRPr lang="en-US" sz="1800" dirty="0">
              <a:solidFill>
                <a:srgbClr val="282828"/>
              </a:solidFill>
              <a:latin typeface="Abadi" panose="020B0604020104020204" pitchFamily="34" charset="0"/>
            </a:endParaRPr>
          </a:p>
          <a:p>
            <a:pPr lvl="1"/>
            <a:r>
              <a:rPr lang="en-US" sz="1800" dirty="0">
                <a:solidFill>
                  <a:srgbClr val="282828"/>
                </a:solidFill>
                <a:effectLst/>
                <a:latin typeface="Abadi" panose="020B0604020104020204" pitchFamily="34" charset="0"/>
              </a:rPr>
              <a:t>HEO</a:t>
            </a:r>
            <a:endParaRPr lang="en-US" sz="1800" dirty="0">
              <a:solidFill>
                <a:srgbClr val="282828"/>
              </a:solidFill>
              <a:latin typeface="Abadi" panose="020B0604020104020204" pitchFamily="34" charset="0"/>
            </a:endParaRPr>
          </a:p>
          <a:p>
            <a:pPr lvl="1"/>
            <a:r>
              <a:rPr lang="en-US" sz="1800" dirty="0">
                <a:solidFill>
                  <a:srgbClr val="282828"/>
                </a:solidFill>
                <a:effectLst/>
                <a:latin typeface="Abadi" panose="020B0604020104020204" pitchFamily="34" charset="0"/>
              </a:rPr>
              <a:t>SSO</a:t>
            </a:r>
            <a:endParaRPr lang="en-US" sz="1800" dirty="0">
              <a:effectLst/>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CE9A13FF-FA36-7845-9E6E-5A558047A2F1}"/>
              </a:ext>
            </a:extLst>
          </p:cNvPr>
          <p:cNvPicPr>
            <a:picLocks noChangeAspect="1"/>
          </p:cNvPicPr>
          <p:nvPr/>
        </p:nvPicPr>
        <p:blipFill>
          <a:blip r:embed="rId3"/>
          <a:stretch>
            <a:fillRect/>
          </a:stretch>
        </p:blipFill>
        <p:spPr>
          <a:xfrm>
            <a:off x="5341811" y="1790612"/>
            <a:ext cx="5531038" cy="41030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b="0" i="0" u="none" strike="noStrike" dirty="0">
                <a:effectLst/>
                <a:latin typeface="Abadi" panose="020B0604020104020204" pitchFamily="34" charset="0"/>
              </a:rPr>
              <a:t>The LEO orbit success appears related to the number of flights.</a:t>
            </a:r>
          </a:p>
          <a:p>
            <a:pPr>
              <a:lnSpc>
                <a:spcPct val="100000"/>
              </a:lnSpc>
              <a:spcBef>
                <a:spcPts val="1400"/>
              </a:spcBef>
            </a:pPr>
            <a:r>
              <a:rPr lang="en-US" sz="2200" b="0" i="0" u="none" strike="noStrike" dirty="0">
                <a:effectLst/>
                <a:latin typeface="Abadi" panose="020B0604020104020204" pitchFamily="34" charset="0"/>
              </a:rPr>
              <a:t>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B8F722B5-ACC7-7C44-8C4A-5A6ABB519778}"/>
              </a:ext>
            </a:extLst>
          </p:cNvPr>
          <p:cNvPicPr>
            <a:picLocks noChangeAspect="1"/>
          </p:cNvPicPr>
          <p:nvPr/>
        </p:nvPicPr>
        <p:blipFill>
          <a:blip r:embed="rId3"/>
          <a:stretch>
            <a:fillRect/>
          </a:stretch>
        </p:blipFill>
        <p:spPr>
          <a:xfrm>
            <a:off x="5843752" y="1658527"/>
            <a:ext cx="4944386" cy="422281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gn="l"/>
            <a:r>
              <a:rPr lang="en-US" sz="2200" b="0" i="0" u="none" strike="noStrike" dirty="0">
                <a:effectLst/>
                <a:latin typeface="Abadi" panose="020B0604020104020204" pitchFamily="34" charset="0"/>
              </a:rPr>
              <a:t>Polar, LEO and ISS have a higher successful landing rate with heavy payloads. </a:t>
            </a:r>
          </a:p>
          <a:p>
            <a:pPr algn="l"/>
            <a:r>
              <a:rPr lang="en-US" sz="2200" b="0" i="0" u="none" strike="noStrike" dirty="0">
                <a:effectLst/>
                <a:latin typeface="Abadi" panose="020B0604020104020204" pitchFamily="34" charset="0"/>
              </a:rPr>
              <a:t>We cannot distinguish this well for GTO because both successful and unsuccessful landing rates are there. </a:t>
            </a:r>
          </a:p>
          <a:p>
            <a:r>
              <a:rPr lang="en-US" sz="2200" dirty="0">
                <a:solidFill>
                  <a:srgbClr val="282828"/>
                </a:solidFill>
                <a:effectLst/>
                <a:latin typeface="Abadi" panose="020B0604020104020204" pitchFamily="34" charset="0"/>
              </a:rPr>
              <a:t>ISS orbit has the widest payload range</a:t>
            </a:r>
            <a:br>
              <a:rPr lang="en-US" sz="1800" dirty="0">
                <a:solidFill>
                  <a:srgbClr val="282828"/>
                </a:solidFill>
                <a:effectLst/>
                <a:latin typeface="ArialMT"/>
              </a:rPr>
            </a:br>
            <a:endParaRPr lang="en-US" sz="1600" dirty="0">
              <a:effectLst/>
            </a:endParaRPr>
          </a:p>
          <a:p>
            <a:pPr algn="l"/>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948EEA95-E289-8A40-8F53-43A40A62C43F}"/>
              </a:ext>
            </a:extLst>
          </p:cNvPr>
          <p:cNvPicPr>
            <a:picLocks noChangeAspect="1"/>
          </p:cNvPicPr>
          <p:nvPr/>
        </p:nvPicPr>
        <p:blipFill>
          <a:blip r:embed="rId3"/>
          <a:stretch>
            <a:fillRect/>
          </a:stretch>
        </p:blipFill>
        <p:spPr>
          <a:xfrm>
            <a:off x="5812222" y="1628184"/>
            <a:ext cx="4965446" cy="424080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shows a positive trend. </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had been increasing since 2013 and continues to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CCC4F91B-F45E-2644-A9A0-F987D3BA6CA0}"/>
              </a:ext>
            </a:extLst>
          </p:cNvPr>
          <p:cNvPicPr>
            <a:picLocks noChangeAspect="1"/>
          </p:cNvPicPr>
          <p:nvPr/>
        </p:nvPicPr>
        <p:blipFill>
          <a:blip r:embed="rId4"/>
          <a:stretch>
            <a:fillRect/>
          </a:stretch>
        </p:blipFill>
        <p:spPr>
          <a:xfrm>
            <a:off x="6027811" y="1743590"/>
            <a:ext cx="5024366"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3936"/>
            <a:ext cx="5786432" cy="870164"/>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data analysis there are 4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F81AB48C-911D-5740-B925-8E52E4B964F9}"/>
              </a:ext>
            </a:extLst>
          </p:cNvPr>
          <p:cNvPicPr>
            <a:picLocks noChangeAspect="1"/>
          </p:cNvPicPr>
          <p:nvPr/>
        </p:nvPicPr>
        <p:blipFill rotWithShape="1">
          <a:blip r:embed="rId3"/>
          <a:srcRect l="5618" t="3035" r="7857" b="8218"/>
          <a:stretch/>
        </p:blipFill>
        <p:spPr>
          <a:xfrm>
            <a:off x="4431404" y="3761851"/>
            <a:ext cx="1890999" cy="255749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1B775216-6766-9444-8F2A-C91B286A87EA}"/>
              </a:ext>
            </a:extLst>
          </p:cNvPr>
          <p:cNvPicPr>
            <a:picLocks noChangeAspect="1"/>
          </p:cNvPicPr>
          <p:nvPr/>
        </p:nvPicPr>
        <p:blipFill rotWithShape="1">
          <a:blip r:embed="rId4"/>
          <a:srcRect t="8973" r="30629" b="11724"/>
          <a:stretch/>
        </p:blipFill>
        <p:spPr>
          <a:xfrm>
            <a:off x="4431404" y="2694100"/>
            <a:ext cx="4250078" cy="108949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SELECT* method we can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application&#10;&#10;Description automatically generated">
            <a:extLst>
              <a:ext uri="{FF2B5EF4-FFF2-40B4-BE49-F238E27FC236}">
                <a16:creationId xmlns:a16="http://schemas.microsoft.com/office/drawing/2014/main" id="{2E1DA16E-4CBA-4A43-836D-6B558BE80668}"/>
              </a:ext>
            </a:extLst>
          </p:cNvPr>
          <p:cNvPicPr>
            <a:picLocks noChangeAspect="1"/>
          </p:cNvPicPr>
          <p:nvPr/>
        </p:nvPicPr>
        <p:blipFill rotWithShape="1">
          <a:blip r:embed="rId3"/>
          <a:srcRect l="322" b="2896"/>
          <a:stretch/>
        </p:blipFill>
        <p:spPr>
          <a:xfrm>
            <a:off x="810736" y="3516360"/>
            <a:ext cx="10540254" cy="2436968"/>
          </a:xfrm>
          <a:prstGeom prst="rect">
            <a:avLst/>
          </a:prstGeom>
        </p:spPr>
      </p:pic>
      <p:pic>
        <p:nvPicPr>
          <p:cNvPr id="7" name="Picture 6">
            <a:extLst>
              <a:ext uri="{FF2B5EF4-FFF2-40B4-BE49-F238E27FC236}">
                <a16:creationId xmlns:a16="http://schemas.microsoft.com/office/drawing/2014/main" id="{D9628062-77EE-244F-A08C-8A65B50BDE2F}"/>
              </a:ext>
            </a:extLst>
          </p:cNvPr>
          <p:cNvPicPr>
            <a:picLocks noChangeAspect="1"/>
          </p:cNvPicPr>
          <p:nvPr/>
        </p:nvPicPr>
        <p:blipFill>
          <a:blip r:embed="rId4"/>
          <a:stretch>
            <a:fillRect/>
          </a:stretch>
        </p:blipFill>
        <p:spPr>
          <a:xfrm>
            <a:off x="805822" y="2723644"/>
            <a:ext cx="10540254" cy="70268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picture containing text&#10;&#10;Description automatically generated">
            <a:extLst>
              <a:ext uri="{FF2B5EF4-FFF2-40B4-BE49-F238E27FC236}">
                <a16:creationId xmlns:a16="http://schemas.microsoft.com/office/drawing/2014/main" id="{4EC936D9-BC9A-704E-8EA9-12F695DDBE88}"/>
              </a:ext>
            </a:extLst>
          </p:cNvPr>
          <p:cNvPicPr>
            <a:picLocks noChangeAspect="1"/>
          </p:cNvPicPr>
          <p:nvPr/>
        </p:nvPicPr>
        <p:blipFill rotWithShape="1">
          <a:blip r:embed="rId3"/>
          <a:srcRect t="7751" b="7278"/>
          <a:stretch/>
        </p:blipFill>
        <p:spPr>
          <a:xfrm>
            <a:off x="931723" y="2921331"/>
            <a:ext cx="9029663" cy="1004268"/>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D05D2725-80D6-5245-B9CF-A689696ACAC3}"/>
              </a:ext>
            </a:extLst>
          </p:cNvPr>
          <p:cNvPicPr>
            <a:picLocks noChangeAspect="1"/>
          </p:cNvPicPr>
          <p:nvPr/>
        </p:nvPicPr>
        <p:blipFill rotWithShape="1">
          <a:blip r:embed="rId4"/>
          <a:srcRect b="5230"/>
          <a:stretch/>
        </p:blipFill>
        <p:spPr>
          <a:xfrm>
            <a:off x="931723" y="3925599"/>
            <a:ext cx="1733656" cy="9968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10;&#10;Description automatically generated with medium confidence">
            <a:extLst>
              <a:ext uri="{FF2B5EF4-FFF2-40B4-BE49-F238E27FC236}">
                <a16:creationId xmlns:a16="http://schemas.microsoft.com/office/drawing/2014/main" id="{E9F56882-8185-6746-9356-ADFD23446DCB}"/>
              </a:ext>
            </a:extLst>
          </p:cNvPr>
          <p:cNvPicPr>
            <a:picLocks noChangeAspect="1"/>
          </p:cNvPicPr>
          <p:nvPr/>
        </p:nvPicPr>
        <p:blipFill rotWithShape="1">
          <a:blip r:embed="rId3"/>
          <a:srcRect l="2566" r="1745" b="5940"/>
          <a:stretch/>
        </p:blipFill>
        <p:spPr>
          <a:xfrm>
            <a:off x="903430" y="3989244"/>
            <a:ext cx="2120630" cy="865885"/>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DF54C15F-843B-8C44-89A5-D2B33608EA46}"/>
              </a:ext>
            </a:extLst>
          </p:cNvPr>
          <p:cNvPicPr>
            <a:picLocks noChangeAspect="1"/>
          </p:cNvPicPr>
          <p:nvPr/>
        </p:nvPicPr>
        <p:blipFill>
          <a:blip r:embed="rId4"/>
          <a:stretch>
            <a:fillRect/>
          </a:stretch>
        </p:blipFill>
        <p:spPr>
          <a:xfrm>
            <a:off x="903430" y="2868756"/>
            <a:ext cx="8869210" cy="112048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30952"/>
            <a:ext cx="9723441" cy="407714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tx2"/>
                </a:solidFill>
                <a:latin typeface="Abadi" panose="020B0604020104020204" pitchFamily="34" charset="0"/>
              </a:rPr>
              <a:t>Data Collection from SpaceX API using web scraping</a:t>
            </a:r>
          </a:p>
          <a:p>
            <a:pPr lvl="1">
              <a:lnSpc>
                <a:spcPct val="100000"/>
              </a:lnSpc>
              <a:spcBef>
                <a:spcPts val="1400"/>
              </a:spcBef>
            </a:pPr>
            <a:r>
              <a:rPr lang="en-US" sz="1800" dirty="0">
                <a:solidFill>
                  <a:schemeClr val="tx2"/>
                </a:solidFill>
                <a:latin typeface="Abadi" panose="020B0604020104020204" pitchFamily="34" charset="0"/>
              </a:rPr>
              <a:t>Exploratory Data Analysis (EDA)</a:t>
            </a:r>
          </a:p>
          <a:p>
            <a:pPr lvl="1">
              <a:lnSpc>
                <a:spcPct val="100000"/>
              </a:lnSpc>
              <a:spcBef>
                <a:spcPts val="1400"/>
              </a:spcBef>
            </a:pPr>
            <a:r>
              <a:rPr lang="en-US" sz="1800" dirty="0">
                <a:solidFill>
                  <a:schemeClr val="tx2"/>
                </a:solidFill>
                <a:latin typeface="Abadi" panose="020B0604020104020204" pitchFamily="34" charset="0"/>
              </a:rPr>
              <a:t>Data Wrangling, Data Visualization, and Interactive Visual Analytics using SQL and Folium</a:t>
            </a:r>
          </a:p>
          <a:p>
            <a:pPr lvl="1">
              <a:lnSpc>
                <a:spcPct val="100000"/>
              </a:lnSpc>
              <a:spcBef>
                <a:spcPts val="1400"/>
              </a:spcBef>
            </a:pPr>
            <a:r>
              <a:rPr lang="en-US" sz="1800" dirty="0">
                <a:solidFill>
                  <a:schemeClr val="tx2"/>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tx2"/>
                </a:solidFill>
                <a:latin typeface="Abadi" panose="020B0604020104020204" pitchFamily="34" charset="0"/>
              </a:rPr>
              <a:t>Identified what features best predict a successful rocket launch using EDA</a:t>
            </a:r>
          </a:p>
          <a:p>
            <a:pPr lvl="1">
              <a:lnSpc>
                <a:spcPct val="100000"/>
              </a:lnSpc>
              <a:spcBef>
                <a:spcPts val="1400"/>
              </a:spcBef>
            </a:pPr>
            <a:r>
              <a:rPr lang="en-US" sz="1800" dirty="0">
                <a:solidFill>
                  <a:schemeClr val="tx2"/>
                </a:solidFill>
                <a:latin typeface="Abadi" panose="020B0604020104020204" pitchFamily="34" charset="0"/>
              </a:rPr>
              <a:t>Identified the model that performs best using test data and machine learning prediction.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picture containing diagram&#10;&#10;Description automatically generated">
            <a:extLst>
              <a:ext uri="{FF2B5EF4-FFF2-40B4-BE49-F238E27FC236}">
                <a16:creationId xmlns:a16="http://schemas.microsoft.com/office/drawing/2014/main" id="{437AF15D-A3D6-7D4E-BED1-05583F7FE79C}"/>
              </a:ext>
            </a:extLst>
          </p:cNvPr>
          <p:cNvPicPr>
            <a:picLocks noChangeAspect="1"/>
          </p:cNvPicPr>
          <p:nvPr/>
        </p:nvPicPr>
        <p:blipFill rotWithShape="1">
          <a:blip r:embed="rId3"/>
          <a:srcRect t="4093" b="7880"/>
          <a:stretch/>
        </p:blipFill>
        <p:spPr>
          <a:xfrm>
            <a:off x="908032" y="2957360"/>
            <a:ext cx="8916904" cy="1005603"/>
          </a:xfrm>
          <a:prstGeom prst="rect">
            <a:avLst/>
          </a:prstGeom>
        </p:spPr>
      </p:pic>
      <p:pic>
        <p:nvPicPr>
          <p:cNvPr id="8" name="Picture 7" descr="Text, application&#10;&#10;Description automatically generated">
            <a:extLst>
              <a:ext uri="{FF2B5EF4-FFF2-40B4-BE49-F238E27FC236}">
                <a16:creationId xmlns:a16="http://schemas.microsoft.com/office/drawing/2014/main" id="{CD84F140-C52A-7343-876C-F8944106DE8A}"/>
              </a:ext>
            </a:extLst>
          </p:cNvPr>
          <p:cNvPicPr>
            <a:picLocks noChangeAspect="1"/>
          </p:cNvPicPr>
          <p:nvPr/>
        </p:nvPicPr>
        <p:blipFill rotWithShape="1">
          <a:blip r:embed="rId4"/>
          <a:srcRect l="1" r="3758"/>
          <a:stretch/>
        </p:blipFill>
        <p:spPr>
          <a:xfrm>
            <a:off x="908033" y="3962963"/>
            <a:ext cx="1972008" cy="92032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6074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Logo, company name&#10;&#10;Description automatically generated with medium confidence">
            <a:extLst>
              <a:ext uri="{FF2B5EF4-FFF2-40B4-BE49-F238E27FC236}">
                <a16:creationId xmlns:a16="http://schemas.microsoft.com/office/drawing/2014/main" id="{166A2531-CC79-1C40-B696-2E6232163A57}"/>
              </a:ext>
            </a:extLst>
          </p:cNvPr>
          <p:cNvPicPr>
            <a:picLocks noChangeAspect="1"/>
          </p:cNvPicPr>
          <p:nvPr/>
        </p:nvPicPr>
        <p:blipFill rotWithShape="1">
          <a:blip r:embed="rId3"/>
          <a:srcRect r="33388"/>
          <a:stretch/>
        </p:blipFill>
        <p:spPr>
          <a:xfrm>
            <a:off x="5665722" y="1825625"/>
            <a:ext cx="6098098" cy="1254289"/>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2C30A7BE-0404-2042-98C9-F7B5ABEFFA78}"/>
              </a:ext>
            </a:extLst>
          </p:cNvPr>
          <p:cNvPicPr>
            <a:picLocks noChangeAspect="1"/>
          </p:cNvPicPr>
          <p:nvPr/>
        </p:nvPicPr>
        <p:blipFill>
          <a:blip r:embed="rId4"/>
          <a:stretch>
            <a:fillRect/>
          </a:stretch>
        </p:blipFill>
        <p:spPr>
          <a:xfrm>
            <a:off x="7745194" y="3305575"/>
            <a:ext cx="1939155" cy="241479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7FF4C01-848F-CF4F-9D67-2EB42A58831A}"/>
              </a:ext>
            </a:extLst>
          </p:cNvPr>
          <p:cNvPicPr>
            <a:picLocks noChangeAspect="1"/>
          </p:cNvPicPr>
          <p:nvPr/>
        </p:nvPicPr>
        <p:blipFill>
          <a:blip r:embed="rId3"/>
          <a:stretch>
            <a:fillRect/>
          </a:stretch>
        </p:blipFill>
        <p:spPr>
          <a:xfrm>
            <a:off x="1614879" y="2487629"/>
            <a:ext cx="8825864" cy="974189"/>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A50EC5BD-1DD8-FD4C-9C20-73896B673A51}"/>
              </a:ext>
            </a:extLst>
          </p:cNvPr>
          <p:cNvPicPr>
            <a:picLocks noChangeAspect="1"/>
          </p:cNvPicPr>
          <p:nvPr/>
        </p:nvPicPr>
        <p:blipFill rotWithShape="1">
          <a:blip r:embed="rId4"/>
          <a:srcRect l="1100" b="3785"/>
          <a:stretch/>
        </p:blipFill>
        <p:spPr>
          <a:xfrm>
            <a:off x="5959622" y="3478067"/>
            <a:ext cx="4481121" cy="18095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492BA4F-CC64-4E45-8BE3-3483EC15509F}"/>
              </a:ext>
            </a:extLst>
          </p:cNvPr>
          <p:cNvPicPr>
            <a:picLocks noChangeAspect="1"/>
          </p:cNvPicPr>
          <p:nvPr/>
        </p:nvPicPr>
        <p:blipFill>
          <a:blip r:embed="rId3"/>
          <a:stretch>
            <a:fillRect/>
          </a:stretch>
        </p:blipFill>
        <p:spPr>
          <a:xfrm>
            <a:off x="1641119" y="2779333"/>
            <a:ext cx="8773383" cy="1052213"/>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AF816594-CAC8-DF48-8052-EF601959EAB8}"/>
              </a:ext>
            </a:extLst>
          </p:cNvPr>
          <p:cNvPicPr>
            <a:picLocks noChangeAspect="1"/>
          </p:cNvPicPr>
          <p:nvPr/>
        </p:nvPicPr>
        <p:blipFill rotWithShape="1">
          <a:blip r:embed="rId4"/>
          <a:srcRect t="1045" b="47644"/>
          <a:stretch/>
        </p:blipFill>
        <p:spPr>
          <a:xfrm>
            <a:off x="4272832" y="4078558"/>
            <a:ext cx="1408403" cy="2348653"/>
          </a:xfrm>
          <a:prstGeom prst="rect">
            <a:avLst/>
          </a:prstGeom>
        </p:spPr>
      </p:pic>
      <p:sp>
        <p:nvSpPr>
          <p:cNvPr id="7" name="TextBox 6">
            <a:extLst>
              <a:ext uri="{FF2B5EF4-FFF2-40B4-BE49-F238E27FC236}">
                <a16:creationId xmlns:a16="http://schemas.microsoft.com/office/drawing/2014/main" id="{5F8E35FF-91AD-F840-868F-FF35E266E0F6}"/>
              </a:ext>
            </a:extLst>
          </p:cNvPr>
          <p:cNvSpPr txBox="1"/>
          <p:nvPr/>
        </p:nvSpPr>
        <p:spPr>
          <a:xfrm>
            <a:off x="770011" y="1794556"/>
            <a:ext cx="7770874" cy="984885"/>
          </a:xfrm>
          <a:prstGeom prst="rect">
            <a:avLst/>
          </a:prstGeom>
          <a:noFill/>
        </p:spPr>
        <p:txBody>
          <a:bodyPr wrap="square">
            <a:spAutoFit/>
          </a:bodyPr>
          <a:lstStyle/>
          <a:p>
            <a:pPr marL="342900" indent="-342900">
              <a:buFont typeface="Arial" panose="020B0604020202020204" pitchFamily="34" charset="0"/>
              <a:buChar char="•"/>
            </a:pPr>
            <a:r>
              <a:rPr lang="en-US" sz="2200" dirty="0">
                <a:solidFill>
                  <a:srgbClr val="282828"/>
                </a:solidFill>
                <a:effectLst/>
                <a:latin typeface="Abadi" panose="020B0604020104020204" pitchFamily="34" charset="0"/>
              </a:rPr>
              <a:t>Boosters which have carried the maximum payload mass:</a:t>
            </a:r>
          </a:p>
          <a:p>
            <a:pPr marL="800100" lvl="1" indent="-342900">
              <a:buFont typeface="Arial" panose="020B0604020202020204" pitchFamily="34" charset="0"/>
              <a:buChar char="•"/>
            </a:pPr>
            <a:r>
              <a:rPr lang="en-US" dirty="0">
                <a:solidFill>
                  <a:srgbClr val="282828"/>
                </a:solidFill>
                <a:effectLst/>
                <a:latin typeface="Abadi" panose="020B0604020104020204" pitchFamily="34" charset="0"/>
              </a:rPr>
              <a:t>Booster version F9 B5 has carried the maximum payload mass</a:t>
            </a:r>
            <a:endParaRPr lang="en-US" dirty="0">
              <a:effectLst/>
              <a:latin typeface="Abadi" panose="020B0604020104020204" pitchFamily="34" charset="0"/>
            </a:endParaRPr>
          </a:p>
          <a:p>
            <a:r>
              <a:rPr lang="en-US" sz="1800" dirty="0">
                <a:solidFill>
                  <a:srgbClr val="282828"/>
                </a:solidFill>
                <a:effectLst/>
                <a:latin typeface="ArialMT"/>
              </a:rPr>
              <a:t> </a:t>
            </a:r>
            <a:endParaRPr lang="en-US" dirty="0">
              <a:effectLst/>
            </a:endParaRPr>
          </a:p>
        </p:txBody>
      </p:sp>
      <p:pic>
        <p:nvPicPr>
          <p:cNvPr id="10" name="Picture 9" descr="Graphical user interface, text, application&#10;&#10;Description automatically generated">
            <a:extLst>
              <a:ext uri="{FF2B5EF4-FFF2-40B4-BE49-F238E27FC236}">
                <a16:creationId xmlns:a16="http://schemas.microsoft.com/office/drawing/2014/main" id="{AD6C93E5-34E9-3647-8665-1B1F1EB190EF}"/>
              </a:ext>
            </a:extLst>
          </p:cNvPr>
          <p:cNvPicPr>
            <a:picLocks noChangeAspect="1"/>
          </p:cNvPicPr>
          <p:nvPr/>
        </p:nvPicPr>
        <p:blipFill rotWithShape="1">
          <a:blip r:embed="rId4"/>
          <a:srcRect t="54967" b="1"/>
          <a:stretch/>
        </p:blipFill>
        <p:spPr>
          <a:xfrm>
            <a:off x="5940268" y="4365921"/>
            <a:ext cx="1408403" cy="206129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97D9799-D103-FC4E-8707-270D33BF35CC}"/>
              </a:ext>
            </a:extLst>
          </p:cNvPr>
          <p:cNvPicPr>
            <a:picLocks noChangeAspect="1"/>
          </p:cNvPicPr>
          <p:nvPr/>
        </p:nvPicPr>
        <p:blipFill rotWithShape="1">
          <a:blip r:embed="rId4"/>
          <a:srcRect t="1045" b="92679"/>
          <a:stretch/>
        </p:blipFill>
        <p:spPr>
          <a:xfrm>
            <a:off x="5940268" y="4078667"/>
            <a:ext cx="1408403" cy="2872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able&#10;&#10;Description automatically generated with medium confidence">
            <a:extLst>
              <a:ext uri="{FF2B5EF4-FFF2-40B4-BE49-F238E27FC236}">
                <a16:creationId xmlns:a16="http://schemas.microsoft.com/office/drawing/2014/main" id="{0EFF8721-B82F-A144-A0CE-B88C1BC3C530}"/>
              </a:ext>
            </a:extLst>
          </p:cNvPr>
          <p:cNvPicPr>
            <a:picLocks noChangeAspect="1"/>
          </p:cNvPicPr>
          <p:nvPr/>
        </p:nvPicPr>
        <p:blipFill rotWithShape="1">
          <a:blip r:embed="rId3"/>
          <a:srcRect r="554" b="4662"/>
          <a:stretch/>
        </p:blipFill>
        <p:spPr>
          <a:xfrm>
            <a:off x="1570500" y="3936062"/>
            <a:ext cx="5759334" cy="1128762"/>
          </a:xfrm>
          <a:prstGeom prst="rect">
            <a:avLst/>
          </a:prstGeom>
        </p:spPr>
      </p:pic>
      <p:pic>
        <p:nvPicPr>
          <p:cNvPr id="8" name="Picture 7">
            <a:extLst>
              <a:ext uri="{FF2B5EF4-FFF2-40B4-BE49-F238E27FC236}">
                <a16:creationId xmlns:a16="http://schemas.microsoft.com/office/drawing/2014/main" id="{19AC1CE8-8C4A-BC4A-9CF5-0642629C8BF0}"/>
              </a:ext>
            </a:extLst>
          </p:cNvPr>
          <p:cNvPicPr>
            <a:picLocks noChangeAspect="1"/>
          </p:cNvPicPr>
          <p:nvPr/>
        </p:nvPicPr>
        <p:blipFill>
          <a:blip r:embed="rId4"/>
          <a:stretch>
            <a:fillRect/>
          </a:stretch>
        </p:blipFill>
        <p:spPr>
          <a:xfrm>
            <a:off x="1570500" y="2921937"/>
            <a:ext cx="8515872" cy="10141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of all landing outcomes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E81D21B-0935-B942-9411-943353DDBCC9}"/>
              </a:ext>
            </a:extLst>
          </p:cNvPr>
          <p:cNvPicPr>
            <a:picLocks noChangeAspect="1"/>
          </p:cNvPicPr>
          <p:nvPr/>
        </p:nvPicPr>
        <p:blipFill>
          <a:blip r:embed="rId3"/>
          <a:stretch>
            <a:fillRect/>
          </a:stretch>
        </p:blipFill>
        <p:spPr>
          <a:xfrm>
            <a:off x="917644" y="2803901"/>
            <a:ext cx="7942298" cy="945821"/>
          </a:xfrm>
          <a:prstGeom prst="rect">
            <a:avLst/>
          </a:prstGeom>
        </p:spPr>
      </p:pic>
      <p:pic>
        <p:nvPicPr>
          <p:cNvPr id="8" name="Picture 7" descr="Table&#10;&#10;Description automatically generated">
            <a:extLst>
              <a:ext uri="{FF2B5EF4-FFF2-40B4-BE49-F238E27FC236}">
                <a16:creationId xmlns:a16="http://schemas.microsoft.com/office/drawing/2014/main" id="{865E7B50-702D-6C44-8E46-4636BE52AFC2}"/>
              </a:ext>
            </a:extLst>
          </p:cNvPr>
          <p:cNvPicPr>
            <a:picLocks noChangeAspect="1"/>
          </p:cNvPicPr>
          <p:nvPr/>
        </p:nvPicPr>
        <p:blipFill>
          <a:blip r:embed="rId4"/>
          <a:stretch>
            <a:fillRect/>
          </a:stretch>
        </p:blipFill>
        <p:spPr>
          <a:xfrm>
            <a:off x="7719639" y="2803901"/>
            <a:ext cx="2575873" cy="309370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9056" y="5043908"/>
            <a:ext cx="10796555" cy="1322944"/>
          </a:xfrm>
          <a:prstGeom prst="rect">
            <a:avLst/>
          </a:prstGeom>
        </p:spPr>
        <p:txBody>
          <a:bodyPr lIns="91440" tIns="45720" rIns="91440" bIns="45720" anchor="t">
            <a:normAutofit fontScale="85000" lnSpcReduction="20000"/>
          </a:bodyPr>
          <a:lstStyle/>
          <a:p>
            <a:pPr>
              <a:lnSpc>
                <a:spcPct val="100000"/>
              </a:lnSpc>
              <a:spcBef>
                <a:spcPts val="1400"/>
              </a:spcBef>
            </a:pPr>
            <a:r>
              <a:rPr lang="en-US" sz="2400" dirty="0">
                <a:solidFill>
                  <a:schemeClr val="tx1">
                    <a:lumMod val="85000"/>
                    <a:lumOff val="15000"/>
                  </a:schemeClr>
                </a:solidFill>
                <a:latin typeface="Abadi" panose="020B0604020104020204" pitchFamily="34" charset="0"/>
              </a:rPr>
              <a:t>Launch sites are located near both the east and west coast. This can be due to safety in case of failure to launch there is water nearby. </a:t>
            </a:r>
          </a:p>
          <a:p>
            <a:pPr>
              <a:lnSpc>
                <a:spcPct val="100000"/>
              </a:lnSpc>
              <a:spcBef>
                <a:spcPts val="1400"/>
              </a:spcBef>
            </a:pPr>
            <a:r>
              <a:rPr lang="en-US" sz="2400" i="0" u="none" strike="noStrike" dirty="0">
                <a:solidFill>
                  <a:schemeClr val="tx1">
                    <a:lumMod val="85000"/>
                    <a:lumOff val="15000"/>
                  </a:schemeClr>
                </a:solidFill>
                <a:effectLst/>
                <a:latin typeface="Abadi" panose="020B0604020104020204" pitchFamily="34" charset="0"/>
              </a:rPr>
              <a:t>Most launch sites are located near the equator</a:t>
            </a:r>
            <a:r>
              <a:rPr lang="en-US" sz="2400" dirty="0">
                <a:solidFill>
                  <a:schemeClr val="tx1">
                    <a:lumMod val="85000"/>
                    <a:lumOff val="15000"/>
                  </a:schemeClr>
                </a:solidFill>
                <a:latin typeface="Abadi" panose="020B0604020104020204" pitchFamily="34" charset="0"/>
              </a:rPr>
              <a:t>;</a:t>
            </a:r>
            <a:r>
              <a:rPr lang="en-US" sz="2400" i="0" u="none" strike="noStrike" dirty="0">
                <a:solidFill>
                  <a:schemeClr val="tx1">
                    <a:lumMod val="85000"/>
                    <a:lumOff val="15000"/>
                  </a:schemeClr>
                </a:solidFill>
                <a:effectLst/>
                <a:latin typeface="Abadi" panose="020B0604020104020204" pitchFamily="34" charset="0"/>
              </a:rPr>
              <a:t> rockets launched </a:t>
            </a:r>
            <a:r>
              <a:rPr lang="en-US" sz="2400" dirty="0">
                <a:solidFill>
                  <a:schemeClr val="tx1">
                    <a:lumMod val="85000"/>
                    <a:lumOff val="15000"/>
                  </a:schemeClr>
                </a:solidFill>
                <a:latin typeface="Abadi" panose="020B0604020104020204" pitchFamily="34" charset="0"/>
              </a:rPr>
              <a:t>here </a:t>
            </a:r>
            <a:r>
              <a:rPr lang="en-US" sz="2400" i="0" u="none" strike="noStrike" dirty="0">
                <a:solidFill>
                  <a:schemeClr val="tx1">
                    <a:lumMod val="85000"/>
                    <a:lumOff val="15000"/>
                  </a:schemeClr>
                </a:solidFill>
                <a:effectLst/>
                <a:latin typeface="Abadi" panose="020B0604020104020204" pitchFamily="34" charset="0"/>
              </a:rPr>
              <a:t>get additional velocity that helps save on fuel and boosters.</a:t>
            </a:r>
            <a:endParaRPr lang="en-US" sz="2400" dirty="0">
              <a:solidFill>
                <a:schemeClr val="tx1">
                  <a:lumMod val="85000"/>
                  <a:lumOff val="15000"/>
                </a:schemeClr>
              </a:solidFill>
              <a:latin typeface="Abadi" panose="020B0604020104020204" pitchFamily="34" charset="0"/>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10" name="Picture 9" descr="Map&#10;&#10;Description automatically generated">
            <a:extLst>
              <a:ext uri="{FF2B5EF4-FFF2-40B4-BE49-F238E27FC236}">
                <a16:creationId xmlns:a16="http://schemas.microsoft.com/office/drawing/2014/main" id="{C73B9CD6-2531-DA4A-B0BA-7BB880F8D98D}"/>
              </a:ext>
            </a:extLst>
          </p:cNvPr>
          <p:cNvPicPr>
            <a:picLocks noChangeAspect="1"/>
          </p:cNvPicPr>
          <p:nvPr/>
        </p:nvPicPr>
        <p:blipFill rotWithShape="1">
          <a:blip r:embed="rId3"/>
          <a:srcRect t="2521" r="5285" b="10814"/>
          <a:stretch/>
        </p:blipFill>
        <p:spPr>
          <a:xfrm>
            <a:off x="2932569" y="1478604"/>
            <a:ext cx="6326861" cy="338709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31072"/>
            <a:ext cx="6327557" cy="4078611"/>
          </a:xfrm>
          <a:prstGeom prst="rect">
            <a:avLst/>
          </a:prstGeom>
        </p:spPr>
        <p:txBody>
          <a:bodyPr lIns="91440" tIns="45720" rIns="91440" bIns="45720" anchor="t">
            <a:normAutofit/>
          </a:bodyPr>
          <a:lstStyle/>
          <a:p>
            <a:pPr>
              <a:lnSpc>
                <a:spcPct val="100000"/>
              </a:lnSpc>
              <a:spcBef>
                <a:spcPts val="1400"/>
              </a:spcBef>
            </a:pPr>
            <a:r>
              <a:rPr lang="en-US" sz="2200" dirty="0">
                <a:solidFill>
                  <a:schemeClr val="tx1">
                    <a:lumMod val="85000"/>
                    <a:lumOff val="15000"/>
                  </a:schemeClr>
                </a:solidFill>
                <a:latin typeface="Abadi" panose="020B0604020104020204" pitchFamily="34" charset="0"/>
              </a:rPr>
              <a:t>Added the outcome of each launch for each site. </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For each successful launch we use a green marker and if a launch failed, we use a red marker.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by Site</a:t>
            </a:r>
          </a:p>
        </p:txBody>
      </p:sp>
      <p:pic>
        <p:nvPicPr>
          <p:cNvPr id="7" name="Picture 6" descr="Map&#10;&#10;Description automatically generated">
            <a:extLst>
              <a:ext uri="{FF2B5EF4-FFF2-40B4-BE49-F238E27FC236}">
                <a16:creationId xmlns:a16="http://schemas.microsoft.com/office/drawing/2014/main" id="{2ACC71B1-4B2D-6B44-B602-400C917D31E3}"/>
              </a:ext>
            </a:extLst>
          </p:cNvPr>
          <p:cNvPicPr>
            <a:picLocks noChangeAspect="1"/>
          </p:cNvPicPr>
          <p:nvPr/>
        </p:nvPicPr>
        <p:blipFill>
          <a:blip r:embed="rId3"/>
          <a:stretch>
            <a:fillRect/>
          </a:stretch>
        </p:blipFill>
        <p:spPr>
          <a:xfrm>
            <a:off x="309506" y="3346994"/>
            <a:ext cx="5512158" cy="3154646"/>
          </a:xfrm>
          <a:prstGeom prst="rect">
            <a:avLst/>
          </a:prstGeom>
        </p:spPr>
      </p:pic>
      <p:pic>
        <p:nvPicPr>
          <p:cNvPr id="4" name="Picture 3" descr="Map&#10;&#10;Description automatically generated with low confidence">
            <a:extLst>
              <a:ext uri="{FF2B5EF4-FFF2-40B4-BE49-F238E27FC236}">
                <a16:creationId xmlns:a16="http://schemas.microsoft.com/office/drawing/2014/main" id="{ADDCA8F4-220C-9044-9A43-D369AA5E44F9}"/>
              </a:ext>
            </a:extLst>
          </p:cNvPr>
          <p:cNvPicPr>
            <a:picLocks noChangeAspect="1"/>
          </p:cNvPicPr>
          <p:nvPr/>
        </p:nvPicPr>
        <p:blipFill>
          <a:blip r:embed="rId4"/>
          <a:stretch>
            <a:fillRect/>
          </a:stretch>
        </p:blipFill>
        <p:spPr>
          <a:xfrm>
            <a:off x="6971930" y="1631072"/>
            <a:ext cx="4679950" cy="2781300"/>
          </a:xfrm>
          <a:prstGeom prst="rect">
            <a:avLst/>
          </a:prstGeom>
        </p:spPr>
      </p:pic>
      <p:cxnSp>
        <p:nvCxnSpPr>
          <p:cNvPr id="11" name="Straight Connector 10">
            <a:extLst>
              <a:ext uri="{FF2B5EF4-FFF2-40B4-BE49-F238E27FC236}">
                <a16:creationId xmlns:a16="http://schemas.microsoft.com/office/drawing/2014/main" id="{DD68C5D3-CA73-264E-AFBF-4DD526868C43}"/>
              </a:ext>
            </a:extLst>
          </p:cNvPr>
          <p:cNvCxnSpPr/>
          <p:nvPr/>
        </p:nvCxnSpPr>
        <p:spPr>
          <a:xfrm flipH="1">
            <a:off x="6166545" y="2958250"/>
            <a:ext cx="4213742" cy="712127"/>
          </a:xfrm>
          <a:prstGeom prst="line">
            <a:avLst/>
          </a:prstGeom>
        </p:spPr>
        <p:style>
          <a:lnRef idx="3">
            <a:schemeClr val="accent3"/>
          </a:lnRef>
          <a:fillRef idx="0">
            <a:schemeClr val="accent3"/>
          </a:fillRef>
          <a:effectRef idx="2">
            <a:schemeClr val="accent3"/>
          </a:effectRef>
          <a:fontRef idx="minor">
            <a:schemeClr val="tx1"/>
          </a:fontRef>
        </p:style>
      </p:cxnSp>
      <p:cxnSp>
        <p:nvCxnSpPr>
          <p:cNvPr id="13" name="Straight Connector 12">
            <a:extLst>
              <a:ext uri="{FF2B5EF4-FFF2-40B4-BE49-F238E27FC236}">
                <a16:creationId xmlns:a16="http://schemas.microsoft.com/office/drawing/2014/main" id="{F70BB091-4E46-F04D-AA79-71568E18B549}"/>
              </a:ext>
            </a:extLst>
          </p:cNvPr>
          <p:cNvCxnSpPr/>
          <p:nvPr/>
        </p:nvCxnSpPr>
        <p:spPr>
          <a:xfrm flipH="1">
            <a:off x="9574902" y="3346994"/>
            <a:ext cx="1427081" cy="2721453"/>
          </a:xfrm>
          <a:prstGeom prst="line">
            <a:avLst/>
          </a:prstGeom>
        </p:spPr>
        <p:style>
          <a:lnRef idx="3">
            <a:schemeClr val="accent3"/>
          </a:lnRef>
          <a:fillRef idx="0">
            <a:schemeClr val="accent3"/>
          </a:fillRef>
          <a:effectRef idx="2">
            <a:schemeClr val="accent3"/>
          </a:effectRef>
          <a:fontRef idx="minor">
            <a:schemeClr val="tx1"/>
          </a:fontRef>
        </p:style>
      </p:cxnSp>
      <p:pic>
        <p:nvPicPr>
          <p:cNvPr id="9" name="Picture 8" descr="A picture containing text, indoor&#10;&#10;Description automatically generated">
            <a:extLst>
              <a:ext uri="{FF2B5EF4-FFF2-40B4-BE49-F238E27FC236}">
                <a16:creationId xmlns:a16="http://schemas.microsoft.com/office/drawing/2014/main" id="{6D2EF33C-C607-234A-B0CE-1B193D47CAC0}"/>
              </a:ext>
            </a:extLst>
          </p:cNvPr>
          <p:cNvPicPr>
            <a:picLocks noChangeAspect="1"/>
          </p:cNvPicPr>
          <p:nvPr/>
        </p:nvPicPr>
        <p:blipFill>
          <a:blip r:embed="rId5"/>
          <a:stretch>
            <a:fillRect/>
          </a:stretch>
        </p:blipFill>
        <p:spPr>
          <a:xfrm>
            <a:off x="6166545" y="3593550"/>
            <a:ext cx="3408357" cy="24748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7" y="1437769"/>
            <a:ext cx="10515599" cy="2465676"/>
          </a:xfrm>
          <a:prstGeom prst="rect">
            <a:avLst/>
          </a:prstGeom>
        </p:spPr>
        <p:txBody>
          <a:bodyPr lIns="91440" tIns="45720" rIns="91440" bIns="45720" anchor="t">
            <a:normAutofit/>
          </a:bodyPr>
          <a:lstStyle/>
          <a:p>
            <a:r>
              <a:rPr lang="en-US" sz="2200" dirty="0">
                <a:solidFill>
                  <a:schemeClr val="tx1">
                    <a:lumMod val="85000"/>
                    <a:lumOff val="15000"/>
                  </a:schemeClr>
                </a:solidFill>
                <a:effectLst/>
                <a:latin typeface="Abadi" panose="020B0604020104020204" pitchFamily="34" charset="0"/>
              </a:rPr>
              <a:t>Launch sites are mainly located near the sea.</a:t>
            </a:r>
          </a:p>
          <a:p>
            <a:pPr algn="l">
              <a:buFont typeface="Arial" panose="020B0604020202020204" pitchFamily="34" charset="0"/>
              <a:buChar char="•"/>
            </a:pPr>
            <a:r>
              <a:rPr lang="en-US" sz="2200" b="0" i="0" u="none" strike="noStrike" dirty="0">
                <a:solidFill>
                  <a:schemeClr val="tx1">
                    <a:lumMod val="85000"/>
                    <a:lumOff val="15000"/>
                  </a:schemeClr>
                </a:solidFill>
                <a:effectLst/>
                <a:latin typeface="Abadi" panose="020B0604020104020204" pitchFamily="34" charset="0"/>
              </a:rPr>
              <a:t>Launch sites are close to highways and railways, allowing for easy transport.</a:t>
            </a:r>
          </a:p>
          <a:p>
            <a:pPr algn="l">
              <a:buFont typeface="Arial" panose="020B0604020202020204" pitchFamily="34" charset="0"/>
              <a:buChar char="•"/>
            </a:pPr>
            <a:r>
              <a:rPr lang="en-US" sz="2200" b="0" i="0" u="none" strike="noStrike" dirty="0">
                <a:solidFill>
                  <a:schemeClr val="tx1">
                    <a:lumMod val="85000"/>
                    <a:lumOff val="15000"/>
                  </a:schemeClr>
                </a:solidFill>
                <a:effectLst/>
                <a:latin typeface="Abadi" panose="020B0604020104020204" pitchFamily="34" charset="0"/>
              </a:rPr>
              <a:t>Launch sites are further away from cities, minimizing danger to densely populated areas.</a:t>
            </a:r>
            <a:endParaRPr lang="en-US" sz="2200" dirty="0">
              <a:solidFill>
                <a:schemeClr val="tx1">
                  <a:lumMod val="85000"/>
                  <a:lumOff val="15000"/>
                </a:schemeClr>
              </a:solidFill>
              <a:effectLst/>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and distance to proximities</a:t>
            </a:r>
          </a:p>
        </p:txBody>
      </p:sp>
      <p:pic>
        <p:nvPicPr>
          <p:cNvPr id="4" name="Picture 3" descr="A picture containing text&#10;&#10;Description automatically generated">
            <a:extLst>
              <a:ext uri="{FF2B5EF4-FFF2-40B4-BE49-F238E27FC236}">
                <a16:creationId xmlns:a16="http://schemas.microsoft.com/office/drawing/2014/main" id="{76960995-3967-034F-AEC5-EC4729644DBF}"/>
              </a:ext>
            </a:extLst>
          </p:cNvPr>
          <p:cNvPicPr>
            <a:picLocks noChangeAspect="1"/>
          </p:cNvPicPr>
          <p:nvPr/>
        </p:nvPicPr>
        <p:blipFill>
          <a:blip r:embed="rId3"/>
          <a:stretch>
            <a:fillRect/>
          </a:stretch>
        </p:blipFill>
        <p:spPr>
          <a:xfrm>
            <a:off x="770007" y="3107108"/>
            <a:ext cx="5124433" cy="2998211"/>
          </a:xfrm>
          <a:prstGeom prst="rect">
            <a:avLst/>
          </a:prstGeom>
        </p:spPr>
      </p:pic>
      <p:pic>
        <p:nvPicPr>
          <p:cNvPr id="7" name="Picture 6" descr="Map&#10;&#10;Description automatically generated">
            <a:extLst>
              <a:ext uri="{FF2B5EF4-FFF2-40B4-BE49-F238E27FC236}">
                <a16:creationId xmlns:a16="http://schemas.microsoft.com/office/drawing/2014/main" id="{EF1B25F7-1BFF-7648-B153-8EA0555A9539}"/>
              </a:ext>
            </a:extLst>
          </p:cNvPr>
          <p:cNvPicPr>
            <a:picLocks noChangeAspect="1"/>
          </p:cNvPicPr>
          <p:nvPr/>
        </p:nvPicPr>
        <p:blipFill>
          <a:blip r:embed="rId4"/>
          <a:stretch>
            <a:fillRect/>
          </a:stretch>
        </p:blipFill>
        <p:spPr>
          <a:xfrm>
            <a:off x="6096000" y="3105183"/>
            <a:ext cx="5124433" cy="299821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937743"/>
            <a:ext cx="10057134" cy="3797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Project background and context</a:t>
            </a:r>
          </a:p>
          <a:p>
            <a:pPr lvl="1">
              <a:lnSpc>
                <a:spcPct val="100000"/>
              </a:lnSpc>
              <a:spcBef>
                <a:spcPts val="1400"/>
              </a:spcBef>
            </a:pPr>
            <a:r>
              <a:rPr lang="en-US" sz="1800" b="0" i="0" u="none" strike="noStrike" dirty="0">
                <a:effectLst/>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Problems you want to find answers</a:t>
            </a:r>
          </a:p>
          <a:p>
            <a:pPr lvl="1">
              <a:lnSpc>
                <a:spcPct val="100000"/>
              </a:lnSpc>
              <a:spcBef>
                <a:spcPts val="1400"/>
              </a:spcBef>
            </a:pPr>
            <a:r>
              <a:rPr lang="en-US" sz="1800" b="0" i="0" u="none" strike="noStrike" dirty="0">
                <a:effectLst/>
                <a:latin typeface="Abadi" panose="020B0604020104020204" pitchFamily="34" charset="0"/>
              </a:rPr>
              <a:t>Predict if the first stage of the SpaceX Falcon 9 will land successfully to better estimate the total cost for launches.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98060"/>
            <a:ext cx="10687685" cy="4678903"/>
          </a:xfrm>
          <a:prstGeom prst="rect">
            <a:avLst/>
          </a:prstGeom>
        </p:spPr>
        <p:txBody>
          <a:bodyPr lIns="91440" tIns="45720" rIns="91440" bIns="45720" anchor="t">
            <a:normAutofit/>
          </a:bodyPr>
          <a:lstStyle/>
          <a:p>
            <a:pPr>
              <a:lnSpc>
                <a:spcPct val="100000"/>
              </a:lnSpc>
              <a:spcBef>
                <a:spcPts val="1400"/>
              </a:spcBef>
            </a:pPr>
            <a:r>
              <a:rPr lang="en-US" sz="2200" dirty="0">
                <a:solidFill>
                  <a:schemeClr val="tx1">
                    <a:lumMod val="85000"/>
                    <a:lumOff val="15000"/>
                  </a:schemeClr>
                </a:solidFill>
                <a:latin typeface="Abadi"/>
              </a:rPr>
              <a:t>The pie chart shows the launch success count for all four unique sites. </a:t>
            </a:r>
          </a:p>
          <a:p>
            <a:pPr>
              <a:lnSpc>
                <a:spcPct val="100000"/>
              </a:lnSpc>
              <a:spcBef>
                <a:spcPts val="1400"/>
              </a:spcBef>
            </a:pPr>
            <a:r>
              <a:rPr lang="en-ZA" altLang="en-US" sz="2200" dirty="0">
                <a:solidFill>
                  <a:schemeClr val="tx1">
                    <a:lumMod val="85000"/>
                    <a:lumOff val="15000"/>
                  </a:schemeClr>
                </a:solidFill>
                <a:latin typeface="Abadi" panose="020B0604020104020204" pitchFamily="34" charset="0"/>
                <a:ea typeface="Microsoft JhengHei" panose="020B0604030504040204" charset="-120"/>
              </a:rPr>
              <a:t>Launch site KSC LC-39A has the most successful launches.</a:t>
            </a:r>
            <a:endParaRPr lang="en-US" sz="2200" dirty="0">
              <a:solidFill>
                <a:schemeClr val="tx1">
                  <a:lumMod val="85000"/>
                  <a:lumOff val="15000"/>
                </a:schemeClr>
              </a:solidFill>
              <a:latin typeface="Abadi" panose="020B0604020104020204" pitchFamily="34" charset="0"/>
              <a:ea typeface="Microsoft JhengHei" panose="020B0604030504040204" charset="-120"/>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6" name="Content Placeholder 6">
            <a:extLst>
              <a:ext uri="{FF2B5EF4-FFF2-40B4-BE49-F238E27FC236}">
                <a16:creationId xmlns:a16="http://schemas.microsoft.com/office/drawing/2014/main" id="{39D542D4-4008-E442-9B26-1A3E86C3FD72}"/>
              </a:ext>
            </a:extLst>
          </p:cNvPr>
          <p:cNvPicPr>
            <a:picLocks noChangeAspect="1"/>
          </p:cNvPicPr>
          <p:nvPr/>
        </p:nvPicPr>
        <p:blipFill>
          <a:blip r:embed="rId3"/>
          <a:stretch>
            <a:fillRect/>
          </a:stretch>
        </p:blipFill>
        <p:spPr>
          <a:xfrm>
            <a:off x="842205" y="2591507"/>
            <a:ext cx="10371211" cy="343406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538800"/>
            <a:ext cx="10551583" cy="4351338"/>
          </a:xfrm>
          <a:prstGeom prst="rect">
            <a:avLst/>
          </a:prstGeom>
        </p:spPr>
        <p:txBody>
          <a:bodyPr lIns="91440" tIns="45720" rIns="91440" bIns="45720" anchor="t">
            <a:normAutofit/>
          </a:bodyPr>
          <a:lstStyle/>
          <a:p>
            <a:pPr>
              <a:lnSpc>
                <a:spcPct val="100000"/>
              </a:lnSpc>
              <a:spcBef>
                <a:spcPts val="1400"/>
              </a:spcBef>
            </a:pPr>
            <a:r>
              <a:rPr lang="en-ZA" altLang="en-US" sz="2200" dirty="0">
                <a:solidFill>
                  <a:schemeClr val="tx1">
                    <a:lumMod val="85000"/>
                    <a:lumOff val="15000"/>
                  </a:schemeClr>
                </a:solidFill>
                <a:latin typeface="Abadi" panose="020B0604020104020204" pitchFamily="34" charset="0"/>
                <a:ea typeface="Microsoft JhengHei" panose="020B0604030504040204" charset="-120"/>
              </a:rPr>
              <a:t>Launch site KSC LC-39A has the largest successful launches with 10 total.</a:t>
            </a:r>
            <a:endParaRPr lang="en-US" sz="2200" dirty="0">
              <a:solidFill>
                <a:schemeClr val="tx1">
                  <a:lumMod val="85000"/>
                  <a:lumOff val="15000"/>
                </a:schemeClr>
              </a:solidFill>
              <a:latin typeface="Abadi" panose="020B0604020104020204" pitchFamily="34" charset="0"/>
              <a:ea typeface="Microsoft JhengHei" panose="020B0604030504040204" charset="-120"/>
            </a:endParaRPr>
          </a:p>
          <a:p>
            <a:pPr>
              <a:lnSpc>
                <a:spcPct val="150000"/>
              </a:lnSpc>
              <a:spcBef>
                <a:spcPts val="1400"/>
              </a:spcBef>
            </a:pPr>
            <a:r>
              <a:rPr lang="en-US" sz="2200" dirty="0">
                <a:solidFill>
                  <a:schemeClr val="tx1">
                    <a:lumMod val="85000"/>
                    <a:lumOff val="15000"/>
                  </a:schemeClr>
                </a:solidFill>
                <a:latin typeface="Abadi" panose="020B0604020104020204" pitchFamily="34" charset="0"/>
                <a:ea typeface="Microsoft JhengHei" panose="020B0604030504040204" charset="-120"/>
                <a:sym typeface="+mn-ea"/>
              </a:rPr>
              <a:t>KSLC-39A launch success rate is 76.9%, the failure rate is 23.1%</a:t>
            </a:r>
            <a:r>
              <a:rPr lang="en-ZA" altLang="en-US" sz="2200" dirty="0">
                <a:solidFill>
                  <a:schemeClr val="tx1">
                    <a:lumMod val="85000"/>
                    <a:lumOff val="15000"/>
                  </a:schemeClr>
                </a:solidFill>
                <a:latin typeface="Abadi" panose="020B0604020104020204" pitchFamily="34" charset="0"/>
                <a:ea typeface="Microsoft JhengHei" panose="020B0604030504040204" charset="-120"/>
                <a:sym typeface="+mn-ea"/>
              </a:rPr>
              <a:t>.</a:t>
            </a:r>
            <a:endParaRPr lang="en-US" sz="2200" dirty="0">
              <a:solidFill>
                <a:schemeClr val="tx1">
                  <a:lumMod val="85000"/>
                  <a:lumOff val="15000"/>
                </a:schemeClr>
              </a:solidFill>
              <a:latin typeface="Abadi" panose="020B0604020104020204" pitchFamily="34" charset="0"/>
              <a:ea typeface="Microsoft JhengHei" panose="020B0604030504040204" charset="-120"/>
              <a:sym typeface="+mn-ea"/>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a:t>
            </a:r>
          </a:p>
        </p:txBody>
      </p:sp>
      <p:pic>
        <p:nvPicPr>
          <p:cNvPr id="7" name="Content Placeholder 6">
            <a:extLst>
              <a:ext uri="{FF2B5EF4-FFF2-40B4-BE49-F238E27FC236}">
                <a16:creationId xmlns:a16="http://schemas.microsoft.com/office/drawing/2014/main" id="{F6D63237-D8BC-A547-8C52-222D12D1D54E}"/>
              </a:ext>
            </a:extLst>
          </p:cNvPr>
          <p:cNvPicPr>
            <a:picLocks noChangeAspect="1"/>
          </p:cNvPicPr>
          <p:nvPr/>
        </p:nvPicPr>
        <p:blipFill>
          <a:blip r:embed="rId4"/>
          <a:stretch>
            <a:fillRect/>
          </a:stretch>
        </p:blipFill>
        <p:spPr>
          <a:xfrm>
            <a:off x="968686" y="2714017"/>
            <a:ext cx="10254627" cy="33115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45993"/>
            <a:ext cx="10414662" cy="4351338"/>
          </a:xfrm>
          <a:prstGeom prst="rect">
            <a:avLst/>
          </a:prstGeom>
        </p:spPr>
        <p:txBody>
          <a:bodyPr lIns="91440" tIns="45720" rIns="91440" bIns="45720" anchor="t">
            <a:normAutofit/>
          </a:bodyPr>
          <a:lstStyle/>
          <a:p>
            <a:r>
              <a:rPr lang="en-US" sz="2200" dirty="0">
                <a:solidFill>
                  <a:schemeClr val="tx1">
                    <a:lumMod val="85000"/>
                    <a:lumOff val="15000"/>
                  </a:schemeClr>
                </a:solidFill>
                <a:latin typeface="Abadi" panose="020B0604020104020204" pitchFamily="34" charset="0"/>
                <a:ea typeface="Microsoft JhengHei" panose="020B0604030504040204" charset="-120"/>
              </a:rPr>
              <a:t>F9 booster version</a:t>
            </a:r>
            <a:r>
              <a:rPr lang="en-ZA" altLang="en-US" sz="2200" dirty="0">
                <a:solidFill>
                  <a:schemeClr val="tx1">
                    <a:lumMod val="85000"/>
                    <a:lumOff val="15000"/>
                  </a:schemeClr>
                </a:solidFill>
                <a:latin typeface="Abadi" panose="020B0604020104020204" pitchFamily="34" charset="0"/>
                <a:ea typeface="Microsoft JhengHei" panose="020B0604030504040204" charset="-120"/>
              </a:rPr>
              <a:t> FT </a:t>
            </a:r>
            <a:r>
              <a:rPr lang="en-US" sz="2200" dirty="0">
                <a:solidFill>
                  <a:schemeClr val="tx1">
                    <a:lumMod val="85000"/>
                    <a:lumOff val="15000"/>
                  </a:schemeClr>
                </a:solidFill>
                <a:latin typeface="Abadi" panose="020B0604020104020204" pitchFamily="34" charset="0"/>
                <a:ea typeface="Microsoft JhengHei" panose="020B0604030504040204" charset="-120"/>
              </a:rPr>
              <a:t>ha</a:t>
            </a:r>
            <a:r>
              <a:rPr lang="en-ZA" altLang="en-US" sz="2200" dirty="0">
                <a:solidFill>
                  <a:schemeClr val="tx1">
                    <a:lumMod val="85000"/>
                    <a:lumOff val="15000"/>
                  </a:schemeClr>
                </a:solidFill>
                <a:latin typeface="Abadi" panose="020B0604020104020204" pitchFamily="34" charset="0"/>
                <a:ea typeface="Microsoft JhengHei" panose="020B0604030504040204" charset="-120"/>
              </a:rPr>
              <a:t>s</a:t>
            </a:r>
            <a:r>
              <a:rPr lang="en-US" sz="2200" dirty="0">
                <a:solidFill>
                  <a:schemeClr val="tx1">
                    <a:lumMod val="85000"/>
                    <a:lumOff val="15000"/>
                  </a:schemeClr>
                </a:solidFill>
                <a:latin typeface="Abadi" panose="020B0604020104020204" pitchFamily="34" charset="0"/>
                <a:ea typeface="Microsoft JhengHei" panose="020B0604030504040204" charset="-120"/>
              </a:rPr>
              <a:t> the highest launch success</a:t>
            </a:r>
            <a:r>
              <a:rPr lang="en-ZA" altLang="en-US" sz="2200" dirty="0">
                <a:solidFill>
                  <a:schemeClr val="tx1">
                    <a:lumMod val="85000"/>
                    <a:lumOff val="15000"/>
                  </a:schemeClr>
                </a:solidFill>
                <a:latin typeface="Abadi" panose="020B0604020104020204" pitchFamily="34" charset="0"/>
                <a:ea typeface="Microsoft JhengHei" panose="020B0604030504040204" charset="-120"/>
              </a:rPr>
              <a:t>.</a:t>
            </a:r>
          </a:p>
          <a:p>
            <a:r>
              <a:rPr lang="en-US" sz="2200" dirty="0">
                <a:solidFill>
                  <a:schemeClr val="tx1">
                    <a:lumMod val="85000"/>
                    <a:lumOff val="15000"/>
                  </a:schemeClr>
                </a:solidFill>
                <a:effectLst/>
                <a:latin typeface="Abadi" panose="020B0604020104020204" pitchFamily="34" charset="0"/>
              </a:rPr>
              <a:t>The success rates for low weighted payloads is higher than heavy weighted payloads.</a:t>
            </a:r>
            <a:endParaRPr lang="en-ZA" altLang="en-US" sz="2200" dirty="0">
              <a:solidFill>
                <a:schemeClr val="tx1">
                  <a:lumMod val="85000"/>
                  <a:lumOff val="15000"/>
                </a:schemeClr>
              </a:solidFill>
              <a:latin typeface="Abadi" panose="020B0604020104020204" pitchFamily="34" charset="0"/>
              <a:ea typeface="Microsoft JhengHei" panose="020B0604030504040204" charset="-120"/>
            </a:endParaRPr>
          </a:p>
          <a:p>
            <a:pPr marL="0" indent="0">
              <a:buNone/>
            </a:pPr>
            <a:endParaRPr lang="en-US" sz="2000" dirty="0">
              <a:solidFill>
                <a:schemeClr val="accent1"/>
              </a:solidFill>
              <a:latin typeface="Helvetica Neue for IBM" panose="02000503000000020004" pitchFamily="2"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descr="Chart, scatter chart&#10;&#10;Description automatically generated">
            <a:extLst>
              <a:ext uri="{FF2B5EF4-FFF2-40B4-BE49-F238E27FC236}">
                <a16:creationId xmlns:a16="http://schemas.microsoft.com/office/drawing/2014/main" id="{8D7247CF-8CBA-0446-AB82-B9FFB5DA5498}"/>
              </a:ext>
            </a:extLst>
          </p:cNvPr>
          <p:cNvPicPr>
            <a:picLocks noChangeAspect="1"/>
          </p:cNvPicPr>
          <p:nvPr/>
        </p:nvPicPr>
        <p:blipFill>
          <a:blip r:embed="rId3"/>
          <a:stretch>
            <a:fillRect/>
          </a:stretch>
        </p:blipFill>
        <p:spPr>
          <a:xfrm>
            <a:off x="390640" y="2846398"/>
            <a:ext cx="5609718" cy="3122690"/>
          </a:xfrm>
          <a:prstGeom prst="rect">
            <a:avLst/>
          </a:prstGeom>
        </p:spPr>
      </p:pic>
      <p:pic>
        <p:nvPicPr>
          <p:cNvPr id="10" name="Picture 9" descr="Table&#10;&#10;Description automatically generated">
            <a:extLst>
              <a:ext uri="{FF2B5EF4-FFF2-40B4-BE49-F238E27FC236}">
                <a16:creationId xmlns:a16="http://schemas.microsoft.com/office/drawing/2014/main" id="{5A7C8E04-D90D-4046-A374-8DE3BB82EED5}"/>
              </a:ext>
            </a:extLst>
          </p:cNvPr>
          <p:cNvPicPr>
            <a:picLocks noChangeAspect="1"/>
          </p:cNvPicPr>
          <p:nvPr/>
        </p:nvPicPr>
        <p:blipFill>
          <a:blip r:embed="rId4"/>
          <a:stretch>
            <a:fillRect/>
          </a:stretch>
        </p:blipFill>
        <p:spPr>
          <a:xfrm>
            <a:off x="6191639" y="2846397"/>
            <a:ext cx="5609722" cy="3122691"/>
          </a:xfrm>
          <a:prstGeom prst="rect">
            <a:avLst/>
          </a:prstGeom>
        </p:spPr>
      </p:pic>
      <p:pic>
        <p:nvPicPr>
          <p:cNvPr id="13" name="Picture 12" descr="Chart, scatter chart&#10;&#10;Description automatically generated">
            <a:extLst>
              <a:ext uri="{FF2B5EF4-FFF2-40B4-BE49-F238E27FC236}">
                <a16:creationId xmlns:a16="http://schemas.microsoft.com/office/drawing/2014/main" id="{CB22810B-48A1-C344-9DD9-4F99B2230389}"/>
              </a:ext>
            </a:extLst>
          </p:cNvPr>
          <p:cNvPicPr>
            <a:picLocks noChangeAspect="1"/>
          </p:cNvPicPr>
          <p:nvPr/>
        </p:nvPicPr>
        <p:blipFill rotWithShape="1">
          <a:blip r:embed="rId3"/>
          <a:srcRect l="81722" t="56229" r="1979" b="19929"/>
          <a:stretch/>
        </p:blipFill>
        <p:spPr>
          <a:xfrm>
            <a:off x="5133902" y="5248571"/>
            <a:ext cx="783200" cy="637756"/>
          </a:xfrm>
          <a:prstGeom prst="rect">
            <a:avLst/>
          </a:prstGeom>
        </p:spPr>
      </p:pic>
      <p:pic>
        <p:nvPicPr>
          <p:cNvPr id="9" name="Picture 8" descr="Chart, scatter chart&#10;&#10;Description automatically generated">
            <a:extLst>
              <a:ext uri="{FF2B5EF4-FFF2-40B4-BE49-F238E27FC236}">
                <a16:creationId xmlns:a16="http://schemas.microsoft.com/office/drawing/2014/main" id="{18EF3D02-40FE-554D-8F13-777A59C27462}"/>
              </a:ext>
            </a:extLst>
          </p:cNvPr>
          <p:cNvPicPr>
            <a:picLocks noChangeAspect="1"/>
          </p:cNvPicPr>
          <p:nvPr/>
        </p:nvPicPr>
        <p:blipFill rotWithShape="1">
          <a:blip r:embed="rId3"/>
          <a:srcRect l="81722" t="56229" r="1979" b="19929"/>
          <a:stretch/>
        </p:blipFill>
        <p:spPr>
          <a:xfrm>
            <a:off x="10997030" y="5340521"/>
            <a:ext cx="648586" cy="528140"/>
          </a:xfrm>
          <a:prstGeom prst="rect">
            <a:avLst/>
          </a:prstGeom>
        </p:spPr>
      </p:pic>
      <p:sp>
        <p:nvSpPr>
          <p:cNvPr id="14" name="TextBox 13">
            <a:extLst>
              <a:ext uri="{FF2B5EF4-FFF2-40B4-BE49-F238E27FC236}">
                <a16:creationId xmlns:a16="http://schemas.microsoft.com/office/drawing/2014/main" id="{652737E2-1081-8C4E-8462-B5F03F6F9DD1}"/>
              </a:ext>
            </a:extLst>
          </p:cNvPr>
          <p:cNvSpPr txBox="1"/>
          <p:nvPr/>
        </p:nvSpPr>
        <p:spPr>
          <a:xfrm>
            <a:off x="309068" y="6104045"/>
            <a:ext cx="1565644" cy="646331"/>
          </a:xfrm>
          <a:prstGeom prst="rect">
            <a:avLst/>
          </a:prstGeom>
          <a:noFill/>
        </p:spPr>
        <p:txBody>
          <a:bodyPr wrap="square">
            <a:spAutoFit/>
          </a:bodyPr>
          <a:lstStyle/>
          <a:p>
            <a:pPr marL="0" indent="0">
              <a:buNone/>
            </a:pPr>
            <a:r>
              <a:rPr lang="en-US" sz="1800" dirty="0">
                <a:solidFill>
                  <a:schemeClr val="accent1"/>
                </a:solidFill>
                <a:latin typeface="Abadi" panose="020B0604020104020204" pitchFamily="34" charset="0"/>
              </a:rPr>
              <a:t>Success = 1</a:t>
            </a:r>
          </a:p>
          <a:p>
            <a:pPr marL="0" indent="0">
              <a:buNone/>
            </a:pPr>
            <a:r>
              <a:rPr lang="en-US" sz="1800" dirty="0">
                <a:solidFill>
                  <a:schemeClr val="accent1"/>
                </a:solidFill>
                <a:latin typeface="Abadi" panose="020B0604020104020204" pitchFamily="34" charset="0"/>
              </a:rPr>
              <a:t>Failed = 0</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786269"/>
            <a:ext cx="10515599" cy="410743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descr="Table&#10;&#10;Description automatically generated">
            <a:extLst>
              <a:ext uri="{FF2B5EF4-FFF2-40B4-BE49-F238E27FC236}">
                <a16:creationId xmlns:a16="http://schemas.microsoft.com/office/drawing/2014/main" id="{565325AC-FA58-8549-8A47-78A8CE33A9DE}"/>
              </a:ext>
            </a:extLst>
          </p:cNvPr>
          <p:cNvPicPr>
            <a:picLocks noChangeAspect="1"/>
          </p:cNvPicPr>
          <p:nvPr/>
        </p:nvPicPr>
        <p:blipFill>
          <a:blip r:embed="rId3"/>
          <a:stretch>
            <a:fillRect/>
          </a:stretch>
        </p:blipFill>
        <p:spPr>
          <a:xfrm>
            <a:off x="1547223" y="2613439"/>
            <a:ext cx="2997200" cy="1689100"/>
          </a:xfrm>
          <a:prstGeom prst="rect">
            <a:avLst/>
          </a:prstGeom>
        </p:spPr>
      </p:pic>
      <p:pic>
        <p:nvPicPr>
          <p:cNvPr id="16" name="Picture 15" descr="Chart, bar chart&#10;&#10;Description automatically generated">
            <a:extLst>
              <a:ext uri="{FF2B5EF4-FFF2-40B4-BE49-F238E27FC236}">
                <a16:creationId xmlns:a16="http://schemas.microsoft.com/office/drawing/2014/main" id="{2D5DD838-E65B-0440-8092-DE26A6CF260E}"/>
              </a:ext>
            </a:extLst>
          </p:cNvPr>
          <p:cNvPicPr>
            <a:picLocks noChangeAspect="1"/>
          </p:cNvPicPr>
          <p:nvPr/>
        </p:nvPicPr>
        <p:blipFill>
          <a:blip r:embed="rId4"/>
          <a:stretch>
            <a:fillRect/>
          </a:stretch>
        </p:blipFill>
        <p:spPr>
          <a:xfrm>
            <a:off x="5524498" y="2613439"/>
            <a:ext cx="5120279" cy="288812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descr="A picture containing application&#10;&#10;Description automatically generated">
            <a:extLst>
              <a:ext uri="{FF2B5EF4-FFF2-40B4-BE49-F238E27FC236}">
                <a16:creationId xmlns:a16="http://schemas.microsoft.com/office/drawing/2014/main" id="{D52CDDB4-2516-3441-BCBF-3EA42E2C2A48}"/>
              </a:ext>
            </a:extLst>
          </p:cNvPr>
          <p:cNvPicPr>
            <a:picLocks noChangeAspect="1"/>
          </p:cNvPicPr>
          <p:nvPr/>
        </p:nvPicPr>
        <p:blipFill>
          <a:blip r:embed="rId3"/>
          <a:stretch>
            <a:fillRect/>
          </a:stretch>
        </p:blipFill>
        <p:spPr>
          <a:xfrm>
            <a:off x="3091645" y="1643981"/>
            <a:ext cx="2478924" cy="2075482"/>
          </a:xfrm>
          <a:prstGeom prst="rect">
            <a:avLst/>
          </a:prstGeom>
        </p:spPr>
      </p:pic>
      <p:pic>
        <p:nvPicPr>
          <p:cNvPr id="7" name="Picture 6" descr="A picture containing application&#10;&#10;Description automatically generated">
            <a:extLst>
              <a:ext uri="{FF2B5EF4-FFF2-40B4-BE49-F238E27FC236}">
                <a16:creationId xmlns:a16="http://schemas.microsoft.com/office/drawing/2014/main" id="{7A243944-ACAB-3241-A9B8-3E0FD44B6832}"/>
              </a:ext>
            </a:extLst>
          </p:cNvPr>
          <p:cNvPicPr>
            <a:picLocks noChangeAspect="1"/>
          </p:cNvPicPr>
          <p:nvPr/>
        </p:nvPicPr>
        <p:blipFill>
          <a:blip r:embed="rId4"/>
          <a:stretch>
            <a:fillRect/>
          </a:stretch>
        </p:blipFill>
        <p:spPr>
          <a:xfrm>
            <a:off x="513984" y="1643981"/>
            <a:ext cx="2478924" cy="207548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062D1D8-9C58-7840-A760-2BE83155D12F}"/>
              </a:ext>
            </a:extLst>
          </p:cNvPr>
          <p:cNvPicPr>
            <a:picLocks noChangeAspect="1"/>
          </p:cNvPicPr>
          <p:nvPr/>
        </p:nvPicPr>
        <p:blipFill>
          <a:blip r:embed="rId5"/>
          <a:stretch>
            <a:fillRect/>
          </a:stretch>
        </p:blipFill>
        <p:spPr>
          <a:xfrm>
            <a:off x="513985" y="3814036"/>
            <a:ext cx="2478923" cy="2075482"/>
          </a:xfrm>
          <a:prstGeom prst="rect">
            <a:avLst/>
          </a:prstGeom>
        </p:spPr>
      </p:pic>
      <p:pic>
        <p:nvPicPr>
          <p:cNvPr id="10" name="Picture 9" descr="Application&#10;&#10;Description automatically generated with low confidence">
            <a:extLst>
              <a:ext uri="{FF2B5EF4-FFF2-40B4-BE49-F238E27FC236}">
                <a16:creationId xmlns:a16="http://schemas.microsoft.com/office/drawing/2014/main" id="{C88153CA-AACE-AD4F-B15B-A63256D351CE}"/>
              </a:ext>
            </a:extLst>
          </p:cNvPr>
          <p:cNvPicPr>
            <a:picLocks noChangeAspect="1"/>
          </p:cNvPicPr>
          <p:nvPr/>
        </p:nvPicPr>
        <p:blipFill>
          <a:blip r:embed="rId6"/>
          <a:stretch>
            <a:fillRect/>
          </a:stretch>
        </p:blipFill>
        <p:spPr>
          <a:xfrm>
            <a:off x="3091646" y="3814036"/>
            <a:ext cx="2478923" cy="2075482"/>
          </a:xfrm>
          <a:prstGeom prst="rect">
            <a:avLst/>
          </a:prstGeom>
        </p:spPr>
      </p:pic>
      <p:sp>
        <p:nvSpPr>
          <p:cNvPr id="11" name="TextBox 10">
            <a:extLst>
              <a:ext uri="{FF2B5EF4-FFF2-40B4-BE49-F238E27FC236}">
                <a16:creationId xmlns:a16="http://schemas.microsoft.com/office/drawing/2014/main" id="{155C6AD6-8824-0246-9BF3-8519444CE827}"/>
              </a:ext>
            </a:extLst>
          </p:cNvPr>
          <p:cNvSpPr txBox="1"/>
          <p:nvPr/>
        </p:nvSpPr>
        <p:spPr>
          <a:xfrm>
            <a:off x="5730157" y="2259764"/>
            <a:ext cx="5532436" cy="3077766"/>
          </a:xfrm>
          <a:prstGeom prst="rect">
            <a:avLst/>
          </a:prstGeom>
          <a:noFill/>
        </p:spPr>
        <p:txBody>
          <a:bodyPr wrap="square">
            <a:spAutoFit/>
          </a:bodyPr>
          <a:lstStyle/>
          <a:p>
            <a:pPr marL="342900" indent="-342900">
              <a:buFont typeface="Arial" panose="020B0604020202020204" pitchFamily="34" charset="0"/>
              <a:buChar char="•"/>
            </a:pPr>
            <a:r>
              <a:rPr lang="en-US" sz="2200" i="0" u="none" strike="noStrike" dirty="0">
                <a:solidFill>
                  <a:schemeClr val="tx1">
                    <a:lumMod val="85000"/>
                    <a:lumOff val="15000"/>
                  </a:schemeClr>
                </a:solidFill>
                <a:effectLst/>
                <a:latin typeface="Abadi" panose="020B0604020104020204" pitchFamily="34" charset="0"/>
              </a:rPr>
              <a:t>Examining the confusion matrices</a:t>
            </a:r>
            <a:r>
              <a:rPr lang="en-US" sz="2200" dirty="0">
                <a:solidFill>
                  <a:schemeClr val="tx1">
                    <a:lumMod val="85000"/>
                    <a:lumOff val="15000"/>
                  </a:schemeClr>
                </a:solidFill>
                <a:latin typeface="Abadi" panose="020B0604020104020204" pitchFamily="34" charset="0"/>
              </a:rPr>
              <a:t>:</a:t>
            </a:r>
          </a:p>
          <a:p>
            <a:pPr marL="800100" lvl="1" indent="-342900">
              <a:buFont typeface="Arial" panose="020B0604020202020204" pitchFamily="34" charset="0"/>
              <a:buChar char="•"/>
            </a:pPr>
            <a:r>
              <a:rPr lang="en-US" sz="2200" i="0" u="none" strike="noStrike" dirty="0">
                <a:solidFill>
                  <a:schemeClr val="tx1">
                    <a:lumMod val="85000"/>
                    <a:lumOff val="15000"/>
                  </a:schemeClr>
                </a:solidFill>
                <a:effectLst/>
                <a:latin typeface="Abadi" panose="020B0604020104020204" pitchFamily="34" charset="0"/>
              </a:rPr>
              <a:t>See logistic regression can distinguish between different classes.</a:t>
            </a:r>
            <a:endParaRPr lang="en-US" sz="2200" dirty="0">
              <a:solidFill>
                <a:schemeClr val="tx1">
                  <a:lumMod val="85000"/>
                  <a:lumOff val="15000"/>
                </a:schemeClr>
              </a:solidFill>
              <a:latin typeface="Abadi" panose="020B0604020104020204" pitchFamily="34" charset="0"/>
            </a:endParaRPr>
          </a:p>
          <a:p>
            <a:pPr marL="800100" lvl="1" indent="-342900">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Allows us to</a:t>
            </a:r>
            <a:r>
              <a:rPr lang="en-US" sz="2200" i="0" u="none" strike="noStrike" dirty="0">
                <a:solidFill>
                  <a:schemeClr val="tx1">
                    <a:lumMod val="85000"/>
                    <a:lumOff val="15000"/>
                  </a:schemeClr>
                </a:solidFill>
                <a:effectLst/>
                <a:latin typeface="Abadi" panose="020B0604020104020204" pitchFamily="34" charset="0"/>
              </a:rPr>
              <a:t> visualize predictive analytics such as specificity, accuracy, and precision. </a:t>
            </a:r>
          </a:p>
          <a:p>
            <a:pPr marL="800100" lvl="1" indent="-342900">
              <a:buFont typeface="Arial" panose="020B0604020202020204" pitchFamily="34" charset="0"/>
              <a:buChar char="•"/>
            </a:pPr>
            <a:r>
              <a:rPr lang="en-US" sz="2200" dirty="0">
                <a:solidFill>
                  <a:schemeClr val="tx1">
                    <a:lumMod val="85000"/>
                    <a:lumOff val="15000"/>
                  </a:schemeClr>
                </a:solidFill>
                <a:latin typeface="Abadi" panose="020B0604020104020204" pitchFamily="34" charset="0"/>
              </a:rPr>
              <a:t>S</a:t>
            </a:r>
            <a:r>
              <a:rPr lang="en-US" sz="2200" i="0" u="none" strike="noStrike" dirty="0">
                <a:solidFill>
                  <a:schemeClr val="tx1">
                    <a:lumMod val="85000"/>
                    <a:lumOff val="15000"/>
                  </a:schemeClr>
                </a:solidFill>
                <a:effectLst/>
                <a:latin typeface="Abadi" panose="020B0604020104020204" pitchFamily="34" charset="0"/>
              </a:rPr>
              <a:t>ee a major problem is false positives.</a:t>
            </a:r>
          </a:p>
          <a:p>
            <a:endParaRPr lang="en-US" dirty="0"/>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98608"/>
            <a:ext cx="10687961" cy="4351338"/>
          </a:xfrm>
          <a:prstGeom prst="rect">
            <a:avLst/>
          </a:prstGeom>
        </p:spPr>
        <p:txBody>
          <a:bodyPr>
            <a:noAutofit/>
          </a:bodyPr>
          <a:lstStyle/>
          <a:p>
            <a:r>
              <a:rPr lang="en-US" sz="2200" dirty="0">
                <a:solidFill>
                  <a:schemeClr val="tx1">
                    <a:lumMod val="85000"/>
                    <a:lumOff val="15000"/>
                  </a:schemeClr>
                </a:solidFill>
                <a:latin typeface="Abadi" panose="020B0604020104020204" pitchFamily="34" charset="0"/>
              </a:rPr>
              <a:t>Launch site CCAFS SLC-540 has the highest launch rate.</a:t>
            </a:r>
            <a:endParaRPr lang="en-US" sz="2200" dirty="0">
              <a:solidFill>
                <a:schemeClr val="tx1">
                  <a:lumMod val="85000"/>
                  <a:lumOff val="15000"/>
                </a:schemeClr>
              </a:solidFill>
              <a:latin typeface="Abadi" panose="020B0604020104020204" pitchFamily="34" charset="0"/>
              <a:ea typeface="Microsoft JhengHei" panose="020B0604030504040204" charset="-120"/>
            </a:endParaRPr>
          </a:p>
          <a:p>
            <a:r>
              <a:rPr lang="en-ZA" altLang="en-US" sz="2200" dirty="0">
                <a:solidFill>
                  <a:schemeClr val="tx1">
                    <a:lumMod val="85000"/>
                    <a:lumOff val="15000"/>
                  </a:schemeClr>
                </a:solidFill>
                <a:latin typeface="Abadi" panose="020B0604020104020204" pitchFamily="34" charset="0"/>
                <a:ea typeface="Microsoft JhengHei" panose="020B0604030504040204" charset="-120"/>
              </a:rPr>
              <a:t>Launch site KSC LC-39A has the most successful launches with the highest launch success rate.</a:t>
            </a:r>
          </a:p>
          <a:p>
            <a:r>
              <a:rPr lang="en-US" sz="2200" dirty="0">
                <a:solidFill>
                  <a:schemeClr val="tx1">
                    <a:lumMod val="85000"/>
                    <a:lumOff val="15000"/>
                  </a:schemeClr>
                </a:solidFill>
                <a:latin typeface="Abadi" panose="020B0604020104020204" pitchFamily="34" charset="0"/>
              </a:rPr>
              <a:t>Lighter payloads have a higher launch success rate compared to heavier payloads. </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The location of a launch site is determined on what factors make a launch most successful.</a:t>
            </a:r>
          </a:p>
          <a:p>
            <a:pPr lvl="1">
              <a:lnSpc>
                <a:spcPct val="100000"/>
              </a:lnSpc>
              <a:spcBef>
                <a:spcPts val="1400"/>
              </a:spcBef>
            </a:pPr>
            <a:r>
              <a:rPr lang="en-US" sz="2000" dirty="0">
                <a:solidFill>
                  <a:schemeClr val="tx1">
                    <a:lumMod val="85000"/>
                    <a:lumOff val="15000"/>
                  </a:schemeClr>
                </a:solidFill>
                <a:latin typeface="Abadi" panose="020B0604020104020204" pitchFamily="34" charset="0"/>
              </a:rPr>
              <a:t>Far from: cities; near: the equator, the sea, highways, and railroads.</a:t>
            </a:r>
          </a:p>
          <a:p>
            <a:pPr>
              <a:lnSpc>
                <a:spcPct val="100000"/>
              </a:lnSpc>
              <a:buFont typeface="Arial" panose="020B0604020202020204" pitchFamily="34" charset="0"/>
              <a:buChar char="•"/>
            </a:pPr>
            <a:r>
              <a:rPr lang="en-US" sz="2200" dirty="0">
                <a:solidFill>
                  <a:schemeClr val="tx1">
                    <a:lumMod val="85000"/>
                    <a:lumOff val="15000"/>
                  </a:schemeClr>
                </a:solidFill>
                <a:effectLst/>
                <a:latin typeface="Abadi" panose="020B0604020104020204" pitchFamily="34" charset="0"/>
              </a:rPr>
              <a:t>The rate of successful landing outcomes has improved over time.</a:t>
            </a:r>
          </a:p>
          <a:p>
            <a:pPr lvl="1">
              <a:lnSpc>
                <a:spcPct val="100000"/>
              </a:lnSpc>
            </a:pPr>
            <a:r>
              <a:rPr lang="en-US" sz="2000" dirty="0">
                <a:solidFill>
                  <a:schemeClr val="tx1">
                    <a:lumMod val="85000"/>
                    <a:lumOff val="15000"/>
                  </a:schemeClr>
                </a:solidFill>
                <a:latin typeface="Abadi" panose="020B0604020104020204" pitchFamily="34" charset="0"/>
              </a:rPr>
              <a:t>This matches the </a:t>
            </a:r>
            <a:r>
              <a:rPr lang="en-US" sz="2000" dirty="0">
                <a:solidFill>
                  <a:schemeClr val="tx1">
                    <a:lumMod val="85000"/>
                    <a:lumOff val="15000"/>
                  </a:schemeClr>
                </a:solidFill>
                <a:effectLst/>
                <a:latin typeface="Abadi" panose="020B0604020104020204" pitchFamily="34" charset="0"/>
              </a:rPr>
              <a:t>increasing knowledge of processes and rockets </a:t>
            </a:r>
          </a:p>
          <a:p>
            <a:pPr>
              <a:lnSpc>
                <a:spcPct val="100000"/>
              </a:lnSpc>
              <a:buFont typeface="Arial" panose="020B0604020202020204" pitchFamily="34" charset="0"/>
              <a:buChar char="•"/>
            </a:pPr>
            <a:r>
              <a:rPr lang="en-US" sz="2200" dirty="0">
                <a:solidFill>
                  <a:schemeClr val="tx1">
                    <a:lumMod val="85000"/>
                    <a:lumOff val="15000"/>
                  </a:schemeClr>
                </a:solidFill>
                <a:effectLst/>
                <a:latin typeface="Abadi" panose="020B0604020104020204" pitchFamily="34" charset="0"/>
              </a:rPr>
              <a:t>Decision Tree Classifier can be used to predict successful landings and increase profits.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3244106"/>
          </a:xfrm>
          <a:prstGeom prst="rect">
            <a:avLst/>
          </a:prstGeom>
        </p:spPr>
        <p:txBody>
          <a:bodyPr>
            <a:normAutofit/>
          </a:bodyPr>
          <a:lstStyle/>
          <a:p>
            <a:pPr>
              <a:lnSpc>
                <a:spcPct val="100000"/>
              </a:lnSpc>
              <a:spcBef>
                <a:spcPts val="1400"/>
              </a:spcBef>
            </a:pPr>
            <a:r>
              <a:rPr lang="en-US" sz="2200" dirty="0">
                <a:solidFill>
                  <a:schemeClr val="tx1">
                    <a:lumMod val="85000"/>
                    <a:lumOff val="15000"/>
                  </a:schemeClr>
                </a:solidFill>
                <a:latin typeface="Abadi" panose="020B0604020104020204" pitchFamily="34" charset="0"/>
              </a:rPr>
              <a:t>Folium maps do not show up on GitHub, screenshots of maps are posted in this assignment. </a:t>
            </a:r>
          </a:p>
          <a:p>
            <a:r>
              <a:rPr lang="en-US" sz="2200" dirty="0">
                <a:solidFill>
                  <a:schemeClr val="tx1">
                    <a:lumMod val="85000"/>
                    <a:lumOff val="15000"/>
                  </a:schemeClr>
                </a:solidFill>
                <a:latin typeface="Abadi" panose="020B0604020104020204" pitchFamily="34" charset="0"/>
              </a:rPr>
              <a:t>Code for classification accuracy bar chart:</a:t>
            </a:r>
          </a:p>
          <a:p>
            <a:pPr marL="457200" lvl="1" indent="0">
              <a:buNone/>
            </a:pPr>
            <a:r>
              <a:rPr lang="en-US" sz="1600" b="0" dirty="0">
                <a:solidFill>
                  <a:srgbClr val="2060A0"/>
                </a:solidFill>
                <a:effectLst/>
                <a:latin typeface="Roboto Mono" panose="020F0502020204030204" pitchFamily="34" charset="0"/>
              </a:rPr>
              <a:t>import</a:t>
            </a:r>
            <a:r>
              <a:rPr lang="en-US" sz="1600" b="0" dirty="0">
                <a:solidFill>
                  <a:srgbClr val="000000"/>
                </a:solidFill>
                <a:effectLst/>
                <a:latin typeface="Roboto Mono" panose="020F0502020204030204" pitchFamily="34" charset="0"/>
              </a:rPr>
              <a:t> </a:t>
            </a:r>
            <a:r>
              <a:rPr lang="en-US" sz="1600" b="0" dirty="0" err="1">
                <a:solidFill>
                  <a:srgbClr val="000000"/>
                </a:solidFill>
                <a:effectLst/>
                <a:latin typeface="Roboto Mono" panose="020F0502020204030204" pitchFamily="34" charset="0"/>
              </a:rPr>
              <a:t>numpy</a:t>
            </a:r>
            <a:r>
              <a:rPr lang="en-US" sz="1600" b="0" dirty="0">
                <a:solidFill>
                  <a:srgbClr val="000000"/>
                </a:solidFill>
                <a:effectLst/>
                <a:latin typeface="Roboto Mono" panose="020F0502020204030204" pitchFamily="34" charset="0"/>
              </a:rPr>
              <a:t> </a:t>
            </a:r>
            <a:r>
              <a:rPr lang="en-US" sz="1600" b="0" dirty="0">
                <a:solidFill>
                  <a:srgbClr val="2060A0"/>
                </a:solidFill>
                <a:effectLst/>
                <a:latin typeface="Roboto Mono" panose="020F0502020204030204" pitchFamily="34" charset="0"/>
              </a:rPr>
              <a:t>as</a:t>
            </a:r>
            <a:r>
              <a:rPr lang="en-US" sz="1600" b="0" dirty="0">
                <a:solidFill>
                  <a:srgbClr val="000000"/>
                </a:solidFill>
                <a:effectLst/>
                <a:latin typeface="Roboto Mono" panose="020F0502020204030204" pitchFamily="34" charset="0"/>
              </a:rPr>
              <a:t> np</a:t>
            </a:r>
          </a:p>
          <a:p>
            <a:pPr marL="457200" lvl="1" indent="0">
              <a:buNone/>
            </a:pPr>
            <a:r>
              <a:rPr lang="en-US" sz="1600" b="0" dirty="0">
                <a:solidFill>
                  <a:srgbClr val="2060A0"/>
                </a:solidFill>
                <a:effectLst/>
                <a:latin typeface="Roboto Mono" panose="020F0502020204030204" pitchFamily="34" charset="0"/>
              </a:rPr>
              <a:t>import</a:t>
            </a:r>
            <a:r>
              <a:rPr lang="en-US" sz="1600" b="0" dirty="0">
                <a:solidFill>
                  <a:srgbClr val="000000"/>
                </a:solidFill>
                <a:effectLst/>
                <a:latin typeface="Roboto Mono" panose="020F0502020204030204" pitchFamily="34" charset="0"/>
              </a:rPr>
              <a:t> </a:t>
            </a:r>
            <a:r>
              <a:rPr lang="en-US" sz="1600" b="0" dirty="0" err="1">
                <a:solidFill>
                  <a:srgbClr val="000000"/>
                </a:solidFill>
                <a:effectLst/>
                <a:latin typeface="Roboto Mono" panose="020F0502020204030204" pitchFamily="34" charset="0"/>
              </a:rPr>
              <a:t>matplotlib.pyplot</a:t>
            </a:r>
            <a:r>
              <a:rPr lang="en-US" sz="1600" b="0" dirty="0">
                <a:solidFill>
                  <a:srgbClr val="000000"/>
                </a:solidFill>
                <a:effectLst/>
                <a:latin typeface="Roboto Mono" panose="020F0502020204030204" pitchFamily="34" charset="0"/>
              </a:rPr>
              <a:t> </a:t>
            </a:r>
            <a:r>
              <a:rPr lang="en-US" sz="1600" b="0" dirty="0">
                <a:solidFill>
                  <a:srgbClr val="2060A0"/>
                </a:solidFill>
                <a:effectLst/>
                <a:latin typeface="Roboto Mono" panose="020F0502020204030204" pitchFamily="34" charset="0"/>
              </a:rPr>
              <a:t>as</a:t>
            </a:r>
            <a:r>
              <a:rPr lang="en-US" sz="1600" b="0" dirty="0">
                <a:solidFill>
                  <a:srgbClr val="000000"/>
                </a:solidFill>
                <a:effectLst/>
                <a:latin typeface="Roboto Mono" panose="020F0502020204030204" pitchFamily="34" charset="0"/>
              </a:rPr>
              <a:t> </a:t>
            </a:r>
            <a:r>
              <a:rPr lang="en-US" sz="1600" b="0" dirty="0" err="1">
                <a:solidFill>
                  <a:srgbClr val="000000"/>
                </a:solidFill>
                <a:effectLst/>
                <a:latin typeface="Roboto Mono" panose="020F0502020204030204" pitchFamily="34" charset="0"/>
              </a:rPr>
              <a:t>plt</a:t>
            </a:r>
            <a:endParaRPr lang="en-US" sz="1600" dirty="0">
              <a:solidFill>
                <a:srgbClr val="000000"/>
              </a:solidFill>
              <a:latin typeface="Roboto Mono" panose="020F0502020204030204" pitchFamily="34" charset="0"/>
            </a:endParaRPr>
          </a:p>
          <a:p>
            <a:pPr marL="457200" lvl="1" indent="0">
              <a:buNone/>
            </a:pPr>
            <a:r>
              <a:rPr lang="en-US" sz="1600" b="0" dirty="0" err="1">
                <a:solidFill>
                  <a:srgbClr val="000000"/>
                </a:solidFill>
                <a:effectLst/>
                <a:latin typeface="Roboto Mono" panose="020F0502020204030204" pitchFamily="34" charset="0"/>
              </a:rPr>
              <a:t>plt.barh</a:t>
            </a:r>
            <a:r>
              <a:rPr lang="en-US" sz="1600" b="0" dirty="0">
                <a:solidFill>
                  <a:srgbClr val="000000"/>
                </a:solidFill>
                <a:effectLst/>
                <a:latin typeface="Roboto Mono" panose="020F0502020204030204" pitchFamily="34" charset="0"/>
              </a:rPr>
              <a:t>(method, accuracy)</a:t>
            </a:r>
          </a:p>
          <a:p>
            <a:pPr marL="457200" lvl="1" indent="0">
              <a:buNone/>
            </a:pPr>
            <a:r>
              <a:rPr lang="en-US" sz="1600" dirty="0" err="1">
                <a:solidFill>
                  <a:srgbClr val="000000"/>
                </a:solidFill>
                <a:latin typeface="Roboto Mono" panose="020F0502020204030204" pitchFamily="34" charset="0"/>
              </a:rPr>
              <a:t>plt.title</a:t>
            </a:r>
            <a:r>
              <a:rPr lang="en-US" sz="1600" dirty="0">
                <a:solidFill>
                  <a:srgbClr val="000000"/>
                </a:solidFill>
                <a:latin typeface="Roboto Mono" panose="020F0502020204030204" pitchFamily="34" charset="0"/>
              </a:rPr>
              <a:t>(</a:t>
            </a:r>
            <a:r>
              <a:rPr lang="en-US" sz="1600" dirty="0">
                <a:solidFill>
                  <a:srgbClr val="C03030"/>
                </a:solidFill>
                <a:latin typeface="Roboto Mono" panose="020F0502020204030204" pitchFamily="34" charset="0"/>
              </a:rPr>
              <a:t>'Method Accuracy'</a:t>
            </a:r>
            <a:r>
              <a:rPr lang="en-US" sz="1600" dirty="0">
                <a:solidFill>
                  <a:srgbClr val="000000"/>
                </a:solidFill>
                <a:latin typeface="Roboto Mono" panose="020F0502020204030204" pitchFamily="34" charset="0"/>
              </a:rPr>
              <a:t>)</a:t>
            </a:r>
          </a:p>
          <a:p>
            <a:pPr marL="457200" lvl="1" indent="0">
              <a:buNone/>
            </a:pPr>
            <a:r>
              <a:rPr lang="en-US" sz="1600" b="0" dirty="0" err="1">
                <a:solidFill>
                  <a:srgbClr val="000000"/>
                </a:solidFill>
                <a:effectLst/>
                <a:latin typeface="Roboto Mono" panose="020F0502020204030204" pitchFamily="34" charset="0"/>
              </a:rPr>
              <a:t>plt.xlabel</a:t>
            </a:r>
            <a:r>
              <a:rPr lang="en-US" sz="1600" b="0" dirty="0">
                <a:solidFill>
                  <a:srgbClr val="000000"/>
                </a:solidFill>
                <a:effectLst/>
                <a:latin typeface="Roboto Mono" panose="020F0502020204030204" pitchFamily="34" charset="0"/>
              </a:rPr>
              <a:t>(</a:t>
            </a:r>
            <a:r>
              <a:rPr lang="en-US" sz="1600" b="0" dirty="0">
                <a:solidFill>
                  <a:srgbClr val="C03030"/>
                </a:solidFill>
                <a:effectLst/>
                <a:latin typeface="Roboto Mono" panose="020F0502020204030204" pitchFamily="34" charset="0"/>
              </a:rPr>
              <a:t>'Accuracy'</a:t>
            </a:r>
            <a:r>
              <a:rPr lang="en-US" sz="1600" b="0" dirty="0">
                <a:solidFill>
                  <a:srgbClr val="000000"/>
                </a:solidFill>
                <a:effectLst/>
                <a:latin typeface="Roboto Mono" panose="020F0502020204030204" pitchFamily="34" charset="0"/>
              </a:rPr>
              <a:t>)</a:t>
            </a:r>
          </a:p>
          <a:p>
            <a:pPr marL="457200" lvl="1" indent="0">
              <a:buNone/>
            </a:pPr>
            <a:r>
              <a:rPr lang="en-US" sz="1600" b="0" dirty="0" err="1">
                <a:solidFill>
                  <a:srgbClr val="000000"/>
                </a:solidFill>
                <a:effectLst/>
                <a:latin typeface="Roboto Mono" panose="020F0502020204030204" pitchFamily="34" charset="0"/>
              </a:rPr>
              <a:t>plt.ylabel</a:t>
            </a:r>
            <a:r>
              <a:rPr lang="en-US" sz="1600" b="0" dirty="0">
                <a:solidFill>
                  <a:srgbClr val="000000"/>
                </a:solidFill>
                <a:effectLst/>
                <a:latin typeface="Roboto Mono" panose="020F0502020204030204" pitchFamily="34" charset="0"/>
              </a:rPr>
              <a:t>(</a:t>
            </a:r>
            <a:r>
              <a:rPr lang="en-US" sz="1600" b="0" dirty="0">
                <a:solidFill>
                  <a:srgbClr val="C03030"/>
                </a:solidFill>
                <a:effectLst/>
                <a:latin typeface="Roboto Mono" panose="020F0502020204030204" pitchFamily="34" charset="0"/>
              </a:rPr>
              <a:t>'Method'</a:t>
            </a:r>
            <a:r>
              <a:rPr lang="en-US" sz="1600" b="0" dirty="0">
                <a:solidFill>
                  <a:srgbClr val="000000"/>
                </a:solidFill>
                <a:effectLst/>
                <a:latin typeface="Roboto Mono" panose="020F0502020204030204" pitchFamily="34" charset="0"/>
              </a:rPr>
              <a:t>)</a:t>
            </a:r>
          </a:p>
          <a:p>
            <a:pPr marL="457200" lvl="1" indent="0">
              <a:buNone/>
            </a:pPr>
            <a:r>
              <a:rPr lang="en-US" sz="1600" b="0" dirty="0" err="1">
                <a:solidFill>
                  <a:srgbClr val="000000"/>
                </a:solidFill>
                <a:effectLst/>
                <a:latin typeface="Roboto Mono" panose="020F0502020204030204" pitchFamily="34" charset="0"/>
              </a:rPr>
              <a:t>plt.show</a:t>
            </a:r>
            <a:r>
              <a:rPr lang="en-US" sz="1600" b="0" dirty="0">
                <a:solidFill>
                  <a:srgbClr val="000000"/>
                </a:solidFill>
                <a:effectLst/>
                <a:latin typeface="Roboto Mono" panose="020F050202020403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12" name="Content Placeholder 3">
            <a:extLst>
              <a:ext uri="{FF2B5EF4-FFF2-40B4-BE49-F238E27FC236}">
                <a16:creationId xmlns:a16="http://schemas.microsoft.com/office/drawing/2014/main" id="{BDC93DA8-DCCF-7242-9DCB-C23BC60ED95C}"/>
              </a:ext>
            </a:extLst>
          </p:cNvPr>
          <p:cNvSpPr txBox="1">
            <a:spLocks/>
          </p:cNvSpPr>
          <p:nvPr/>
        </p:nvSpPr>
        <p:spPr>
          <a:xfrm>
            <a:off x="770011" y="5103628"/>
            <a:ext cx="10515600" cy="13235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lumMod val="85000"/>
                    <a:lumOff val="15000"/>
                  </a:schemeClr>
                </a:solidFill>
                <a:latin typeface="Abadi" panose="020B0604020104020204" pitchFamily="34" charset="0"/>
              </a:rPr>
              <a:t>GitHub Repository: </a:t>
            </a:r>
            <a:r>
              <a:rPr lang="en-US" sz="2200" dirty="0">
                <a:solidFill>
                  <a:schemeClr val="accent3">
                    <a:lumMod val="25000"/>
                  </a:schemeClr>
                </a:solidFill>
                <a:latin typeface="Abadi" panose="020B0604020104020204" pitchFamily="34" charset="0"/>
                <a:hlinkClick r:id="rId4"/>
              </a:rPr>
              <a:t>https://github.com/creativerobotz/rocketship</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34695"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accent3">
                    <a:lumMod val="25000"/>
                  </a:schemeClr>
                </a:solidFill>
                <a:latin typeface="Abadi"/>
              </a:rPr>
              <a:t>SpaceX data was collected from:</a:t>
            </a:r>
            <a:endParaRPr lang="en-US" sz="7200" dirty="0">
              <a:solidFill>
                <a:schemeClr val="bg2">
                  <a:lumMod val="50000"/>
                </a:schemeClr>
              </a:solidFill>
              <a:latin typeface="Abadi"/>
            </a:endParaRPr>
          </a:p>
          <a:p>
            <a:pPr lvl="2"/>
            <a:r>
              <a:rPr lang="en-US" sz="7200" dirty="0">
                <a:solidFill>
                  <a:schemeClr val="bg2">
                    <a:lumMod val="50000"/>
                  </a:schemeClr>
                </a:solidFill>
                <a:latin typeface="Abadi" panose="020B0604020104020204" pitchFamily="34" charset="0"/>
              </a:rPr>
              <a:t>SpaceX REST API </a:t>
            </a:r>
          </a:p>
          <a:p>
            <a:pPr lvl="2"/>
            <a:r>
              <a:rPr lang="en-US" sz="7200" dirty="0">
                <a:solidFill>
                  <a:schemeClr val="bg2">
                    <a:lumMod val="50000"/>
                  </a:schemeClr>
                </a:solidFill>
                <a:latin typeface="Abadi" panose="020B0604020104020204" pitchFamily="34" charset="0"/>
              </a:rPr>
              <a:t>Web Scraping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Transformed and mapped raw data to determine training labels based on landing outcome and count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32169"/>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chemeClr val="bg2">
                    <a:lumMod val="50000"/>
                  </a:schemeClr>
                </a:solidFill>
                <a:latin typeface="Abadi"/>
              </a:rPr>
              <a:t>Data was divided into training and test sets that were later evaluated using four different classification models: Logistic Regression, K-Nearest Neighbors, Decision Tree Classifiers, and Support Vector Machine (SVM)</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541831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74235"/>
            <a:ext cx="10515600" cy="4351338"/>
          </a:xfrm>
          <a:prstGeom prst="rect">
            <a:avLst/>
          </a:prstGeom>
        </p:spPr>
        <p:txBody>
          <a:bodyPr/>
          <a:lstStyle/>
          <a:p>
            <a:pPr lvl="1">
              <a:lnSpc>
                <a:spcPct val="100000"/>
              </a:lnSpc>
              <a:spcBef>
                <a:spcPts val="1400"/>
              </a:spcBef>
            </a:pPr>
            <a:r>
              <a:rPr lang="en-US" sz="2200" dirty="0">
                <a:solidFill>
                  <a:schemeClr val="accent3">
                    <a:lumMod val="25000"/>
                  </a:schemeClr>
                </a:solidFill>
                <a:latin typeface="Abadi" panose="020B0604020104020204" pitchFamily="34" charset="0"/>
              </a:rPr>
              <a:t>Data was </a:t>
            </a:r>
            <a:r>
              <a:rPr lang="en-US" sz="2200" dirty="0">
                <a:latin typeface="Abadi" panose="020B0604020104020204" pitchFamily="34" charset="0"/>
              </a:rPr>
              <a:t>collected from the SpaceX REST API </a:t>
            </a:r>
            <a:r>
              <a:rPr lang="en-US" sz="2200" dirty="0">
                <a:effectLst/>
                <a:latin typeface="Abadi" panose="020B0604020104020204" pitchFamily="34" charset="0"/>
              </a:rPr>
              <a:t>and from Wikipedia using </a:t>
            </a:r>
            <a:r>
              <a:rPr lang="en-US" sz="2200" dirty="0">
                <a:latin typeface="Abadi" panose="020B0604020104020204" pitchFamily="34" charset="0"/>
              </a:rPr>
              <a:t>Web Scraping</a:t>
            </a:r>
          </a:p>
          <a:p>
            <a:pPr lvl="2">
              <a:lnSpc>
                <a:spcPct val="100000"/>
              </a:lnSpc>
              <a:spcBef>
                <a:spcPts val="1400"/>
              </a:spcBef>
            </a:pPr>
            <a:r>
              <a:rPr lang="en-US" sz="1800" dirty="0">
                <a:solidFill>
                  <a:srgbClr val="0000FF"/>
                </a:solidFill>
                <a:effectLst/>
                <a:latin typeface="Abadi" panose="020B0604020104020204" pitchFamily="34" charset="0"/>
                <a:hlinkClick r:id="rId3"/>
              </a:rPr>
              <a:t>https://api.spacexdata.com/v4/rockets/</a:t>
            </a:r>
            <a:endParaRPr lang="en-US" sz="1800" dirty="0">
              <a:solidFill>
                <a:schemeClr val="bg2">
                  <a:lumMod val="50000"/>
                </a:schemeClr>
              </a:solidFill>
              <a:latin typeface="Abadi" panose="020B0604020104020204" pitchFamily="34" charset="0"/>
            </a:endParaRPr>
          </a:p>
          <a:p>
            <a:pPr lvl="2">
              <a:lnSpc>
                <a:spcPct val="100000"/>
              </a:lnSpc>
              <a:spcBef>
                <a:spcPts val="1400"/>
              </a:spcBef>
            </a:pPr>
            <a:r>
              <a:rPr lang="en-US" sz="1800" dirty="0">
                <a:solidFill>
                  <a:schemeClr val="bg2">
                    <a:lumMod val="50000"/>
                  </a:schemeClr>
                </a:solidFill>
                <a:latin typeface="Abadi" panose="020B0604020104020204" pitchFamily="34" charset="0"/>
                <a:hlinkClick r:id="rId4"/>
              </a:rPr>
              <a:t>https://en.wikipedia.org/wiki/List_of_Falcon/_9/_and_Falcon_Heavy_launches</a:t>
            </a:r>
            <a:endParaRPr lang="en-US" sz="1800" dirty="0">
              <a:solidFill>
                <a:schemeClr val="bg2">
                  <a:lumMod val="50000"/>
                </a:schemeClr>
              </a:solidFill>
              <a:latin typeface="Abadi" panose="020B0604020104020204" pitchFamily="34" charset="0"/>
            </a:endParaRPr>
          </a:p>
          <a:p>
            <a:pPr lvl="1">
              <a:lnSpc>
                <a:spcPct val="100000"/>
              </a:lnSpc>
              <a:spcBef>
                <a:spcPts val="1400"/>
              </a:spcBef>
            </a:pPr>
            <a:endParaRPr lang="en-US" sz="1800" dirty="0">
              <a:solidFill>
                <a:schemeClr val="bg2">
                  <a:lumMod val="50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2017564"/>
            <a:ext cx="6233904" cy="350774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data was collected from the SpaceX public REST API using the GET request.</a:t>
            </a:r>
          </a:p>
          <a:p>
            <a:pPr>
              <a:lnSpc>
                <a:spcPct val="100000"/>
              </a:lnSpc>
              <a:spcBef>
                <a:spcPts val="1400"/>
              </a:spcBef>
            </a:pPr>
            <a:r>
              <a:rPr lang="en-US" sz="2200" dirty="0">
                <a:solidFill>
                  <a:schemeClr val="accent3">
                    <a:lumMod val="25000"/>
                  </a:schemeClr>
                </a:solidFill>
                <a:latin typeface="Abadi" panose="020B0604020104020204" pitchFamily="34" charset="0"/>
              </a:rPr>
              <a:t>Basic data wrangling and formatting was used to filter results and remove null values.</a:t>
            </a:r>
          </a:p>
          <a:p>
            <a:pPr>
              <a:lnSpc>
                <a:spcPct val="100000"/>
              </a:lnSpc>
              <a:spcBef>
                <a:spcPts val="1400"/>
              </a:spcBef>
            </a:pPr>
            <a:endParaRPr lang="en-US" sz="2200" dirty="0">
              <a:latin typeface="Abadi" panose="020B0604020104020204" pitchFamily="34" charset="0"/>
            </a:endParaRPr>
          </a:p>
          <a:p>
            <a:pPr>
              <a:lnSpc>
                <a:spcPct val="100000"/>
              </a:lnSpc>
            </a:pPr>
            <a:r>
              <a:rPr lang="en-US" sz="2200" dirty="0">
                <a:latin typeface="Abadi" panose="020B0604020104020204" pitchFamily="34" charset="0"/>
                <a:hlinkClick r:id="rId4"/>
              </a:rPr>
              <a:t>https://github.com/creativerobotz/rocketship/blob/main/Data%20Collection%20API.ipynb</a:t>
            </a:r>
            <a:endParaRPr lang="en-US" sz="2200" dirty="0">
              <a:latin typeface="Abadi" panose="020B0604020104020204" pitchFamily="34" charset="0"/>
            </a:endParaRPr>
          </a:p>
          <a:p>
            <a:endParaRPr lang="en-US" sz="1100" dirty="0"/>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a:extLst>
              <a:ext uri="{FF2B5EF4-FFF2-40B4-BE49-F238E27FC236}">
                <a16:creationId xmlns:a16="http://schemas.microsoft.com/office/drawing/2014/main" id="{0A4A8BB3-6EA8-014C-A920-C3BB0A2D1FAD}"/>
              </a:ext>
            </a:extLst>
          </p:cNvPr>
          <p:cNvSpPr/>
          <p:nvPr/>
        </p:nvSpPr>
        <p:spPr>
          <a:xfrm>
            <a:off x="7839283" y="1928899"/>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ounded Rectangle 7">
            <a:extLst>
              <a:ext uri="{FF2B5EF4-FFF2-40B4-BE49-F238E27FC236}">
                <a16:creationId xmlns:a16="http://schemas.microsoft.com/office/drawing/2014/main" id="{DFF08483-C720-A947-919F-24B627A3D587}"/>
              </a:ext>
            </a:extLst>
          </p:cNvPr>
          <p:cNvSpPr/>
          <p:nvPr/>
        </p:nvSpPr>
        <p:spPr>
          <a:xfrm>
            <a:off x="7839283" y="3258766"/>
            <a:ext cx="1945532" cy="885217"/>
          </a:xfrm>
          <a:prstGeom prst="round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EA3F7D2-A193-E048-9867-5B0EAC1A8F68}"/>
              </a:ext>
            </a:extLst>
          </p:cNvPr>
          <p:cNvSpPr/>
          <p:nvPr/>
        </p:nvSpPr>
        <p:spPr>
          <a:xfrm>
            <a:off x="7839281" y="4564292"/>
            <a:ext cx="1945532" cy="885217"/>
          </a:xfrm>
          <a:prstGeom prst="round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FC49FC-3DD9-C546-A4BF-09028655D6BB}"/>
              </a:ext>
            </a:extLst>
          </p:cNvPr>
          <p:cNvSpPr txBox="1"/>
          <p:nvPr/>
        </p:nvSpPr>
        <p:spPr>
          <a:xfrm>
            <a:off x="7985198" y="2017564"/>
            <a:ext cx="1653702" cy="800219"/>
          </a:xfrm>
          <a:prstGeom prst="rect">
            <a:avLst/>
          </a:prstGeom>
          <a:noFill/>
        </p:spPr>
        <p:txBody>
          <a:bodyPr wrap="square" rtlCol="0">
            <a:spAutoFit/>
          </a:bodyPr>
          <a:lstStyle/>
          <a:p>
            <a:pPr algn="ctr"/>
            <a:r>
              <a:rPr lang="en-US" sz="1400" b="1" i="0" u="none" strike="noStrike" dirty="0">
                <a:solidFill>
                  <a:schemeClr val="bg1"/>
                </a:solidFill>
                <a:effectLst/>
                <a:latin typeface="-apple-system"/>
              </a:rPr>
              <a:t>Request and parse SpaceX launch data using GET request</a:t>
            </a:r>
          </a:p>
          <a:p>
            <a:endParaRPr lang="en-US" sz="400" dirty="0">
              <a:solidFill>
                <a:schemeClr val="bg1"/>
              </a:solidFill>
            </a:endParaRPr>
          </a:p>
        </p:txBody>
      </p:sp>
      <p:sp>
        <p:nvSpPr>
          <p:cNvPr id="11" name="TextBox 10">
            <a:extLst>
              <a:ext uri="{FF2B5EF4-FFF2-40B4-BE49-F238E27FC236}">
                <a16:creationId xmlns:a16="http://schemas.microsoft.com/office/drawing/2014/main" id="{4B6BA6A1-B53B-CC4A-868F-CEE756F183BC}"/>
              </a:ext>
            </a:extLst>
          </p:cNvPr>
          <p:cNvSpPr txBox="1"/>
          <p:nvPr/>
        </p:nvSpPr>
        <p:spPr>
          <a:xfrm>
            <a:off x="7951151" y="3353371"/>
            <a:ext cx="1721796" cy="954107"/>
          </a:xfrm>
          <a:prstGeom prst="rect">
            <a:avLst/>
          </a:prstGeom>
          <a:noFill/>
        </p:spPr>
        <p:txBody>
          <a:bodyPr wrap="square" rtlCol="0">
            <a:spAutoFit/>
          </a:bodyPr>
          <a:lstStyle/>
          <a:p>
            <a:pPr algn="ctr"/>
            <a:r>
              <a:rPr lang="en-US" sz="1400" b="1" i="0" u="none" strike="noStrike" dirty="0">
                <a:solidFill>
                  <a:schemeClr val="bg1"/>
                </a:solidFill>
                <a:effectLst/>
                <a:latin typeface="-apple-system"/>
              </a:rPr>
              <a:t>Filter data frame to only include Falcon 9 launches</a:t>
            </a:r>
          </a:p>
          <a:p>
            <a:endParaRPr lang="en-US" sz="1400" dirty="0">
              <a:solidFill>
                <a:schemeClr val="bg1"/>
              </a:solidFill>
            </a:endParaRPr>
          </a:p>
        </p:txBody>
      </p:sp>
      <p:sp>
        <p:nvSpPr>
          <p:cNvPr id="12" name="TextBox 11">
            <a:extLst>
              <a:ext uri="{FF2B5EF4-FFF2-40B4-BE49-F238E27FC236}">
                <a16:creationId xmlns:a16="http://schemas.microsoft.com/office/drawing/2014/main" id="{BEF21F8C-4763-DB47-9D64-A89BD4FB2D9E}"/>
              </a:ext>
            </a:extLst>
          </p:cNvPr>
          <p:cNvSpPr txBox="1"/>
          <p:nvPr/>
        </p:nvSpPr>
        <p:spPr>
          <a:xfrm>
            <a:off x="7951151" y="4773450"/>
            <a:ext cx="1721796" cy="738664"/>
          </a:xfrm>
          <a:prstGeom prst="rect">
            <a:avLst/>
          </a:prstGeom>
          <a:noFill/>
        </p:spPr>
        <p:txBody>
          <a:bodyPr wrap="square" rtlCol="0">
            <a:spAutoFit/>
          </a:bodyPr>
          <a:lstStyle/>
          <a:p>
            <a:pPr algn="ctr"/>
            <a:r>
              <a:rPr lang="en-US" sz="1400" b="1" i="0" u="none" strike="noStrike" dirty="0">
                <a:solidFill>
                  <a:schemeClr val="bg1"/>
                </a:solidFill>
                <a:effectLst/>
                <a:latin typeface="-apple-system"/>
              </a:rPr>
              <a:t>Deal with missing values</a:t>
            </a:r>
          </a:p>
          <a:p>
            <a:endParaRPr lang="en-US" sz="1400" dirty="0">
              <a:solidFill>
                <a:schemeClr val="bg1"/>
              </a:solidFill>
            </a:endParaRPr>
          </a:p>
        </p:txBody>
      </p:sp>
      <p:sp>
        <p:nvSpPr>
          <p:cNvPr id="13" name="Down Arrow 12">
            <a:extLst>
              <a:ext uri="{FF2B5EF4-FFF2-40B4-BE49-F238E27FC236}">
                <a16:creationId xmlns:a16="http://schemas.microsoft.com/office/drawing/2014/main" id="{12CB77FB-891A-6146-B135-1CC8DC00783E}"/>
              </a:ext>
            </a:extLst>
          </p:cNvPr>
          <p:cNvSpPr/>
          <p:nvPr/>
        </p:nvSpPr>
        <p:spPr>
          <a:xfrm>
            <a:off x="8675861" y="2936171"/>
            <a:ext cx="272375" cy="25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451F70A2-BF1A-294E-9D21-8D7FDD8C1C1C}"/>
              </a:ext>
            </a:extLst>
          </p:cNvPr>
          <p:cNvSpPr/>
          <p:nvPr/>
        </p:nvSpPr>
        <p:spPr>
          <a:xfrm>
            <a:off x="8675860" y="4237006"/>
            <a:ext cx="272375" cy="252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10564</TotalTime>
  <Words>2211</Words>
  <Application>Microsoft Macintosh PowerPoint</Application>
  <PresentationFormat>Widescreen</PresentationFormat>
  <Paragraphs>288</Paragraphs>
  <Slides>49</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-apple-system</vt:lpstr>
      <vt:lpstr>Abadi</vt:lpstr>
      <vt:lpstr>Arial</vt:lpstr>
      <vt:lpstr>ArialMT</vt:lpstr>
      <vt:lpstr>Calibri</vt:lpstr>
      <vt:lpstr>Calibri Light</vt:lpstr>
      <vt:lpstr>Helvetica Neue for IBM</vt:lpstr>
      <vt:lpstr>IBM Plex Mono SemiBold</vt:lpstr>
      <vt:lpstr>IBM Plex Mono Text</vt:lpstr>
      <vt:lpstr>Roboto Mono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Bush, Jenny</cp:lastModifiedBy>
  <cp:revision>222</cp:revision>
  <dcterms:created xsi:type="dcterms:W3CDTF">2021-04-29T18:58:34Z</dcterms:created>
  <dcterms:modified xsi:type="dcterms:W3CDTF">2023-02-03T16:07:21Z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